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81" r:id="rId3"/>
    <p:sldId id="269" r:id="rId4"/>
    <p:sldId id="257" r:id="rId5"/>
    <p:sldId id="264" r:id="rId6"/>
    <p:sldId id="258" r:id="rId7"/>
    <p:sldId id="280" r:id="rId8"/>
    <p:sldId id="279" r:id="rId9"/>
    <p:sldId id="268" r:id="rId10"/>
    <p:sldId id="259" r:id="rId11"/>
    <p:sldId id="260" r:id="rId12"/>
    <p:sldId id="276" r:id="rId13"/>
    <p:sldId id="265" r:id="rId14"/>
    <p:sldId id="277" r:id="rId15"/>
    <p:sldId id="278" r:id="rId16"/>
    <p:sldId id="266" r:id="rId17"/>
    <p:sldId id="267" r:id="rId18"/>
    <p:sldId id="271" r:id="rId19"/>
    <p:sldId id="272" r:id="rId20"/>
    <p:sldId id="273" r:id="rId21"/>
    <p:sldId id="27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45" autoAdjust="0"/>
    <p:restoredTop sz="94660"/>
  </p:normalViewPr>
  <p:slideViewPr>
    <p:cSldViewPr>
      <p:cViewPr>
        <p:scale>
          <a:sx n="95" d="100"/>
          <a:sy n="95" d="100"/>
        </p:scale>
        <p:origin x="-127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26162AE5-782E-4385-A616-E4059420DE06}" type="datetimeFigureOut">
              <a:rPr lang="en-US" smtClean="0"/>
              <a:pPr/>
              <a:t>7/15/2016</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35B28CD7-1266-4C05-8BDE-8AD5F9FE338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6162AE5-782E-4385-A616-E4059420DE06}" type="datetimeFigureOut">
              <a:rPr lang="en-US" smtClean="0"/>
              <a:pPr/>
              <a:t>7/15/2016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B28CD7-1266-4C05-8BDE-8AD5F9FE33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6162AE5-782E-4385-A616-E4059420DE06}" type="datetimeFigureOut">
              <a:rPr lang="en-US" smtClean="0"/>
              <a:pPr/>
              <a:t>7/15/2016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B28CD7-1266-4C05-8BDE-8AD5F9FE338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26162AE5-782E-4385-A616-E4059420DE06}" type="datetimeFigureOut">
              <a:rPr lang="en-US" smtClean="0"/>
              <a:pPr/>
              <a:t>7/15/2016</a:t>
            </a:fld>
            <a:endParaRPr lang="en-US"/>
          </a:p>
        </p:txBody>
      </p:sp>
      <p:sp>
        <p:nvSpPr>
          <p:cNvPr id="9" name="Slide Number Placeholder 8"/>
          <p:cNvSpPr>
            <a:spLocks noGrp="1"/>
          </p:cNvSpPr>
          <p:nvPr>
            <p:ph type="sldNum" sz="quarter" idx="15"/>
          </p:nvPr>
        </p:nvSpPr>
        <p:spPr/>
        <p:txBody>
          <a:bodyPr rtlCol="0"/>
          <a:lstStyle/>
          <a:p>
            <a:fld id="{35B28CD7-1266-4C05-8BDE-8AD5F9FE3382}"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26162AE5-782E-4385-A616-E4059420DE06}" type="datetimeFigureOut">
              <a:rPr lang="en-US" smtClean="0"/>
              <a:pPr/>
              <a:t>7/15/2016</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35B28CD7-1266-4C05-8BDE-8AD5F9FE338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6162AE5-782E-4385-A616-E4059420DE06}" type="datetimeFigureOut">
              <a:rPr lang="en-US" smtClean="0"/>
              <a:pPr/>
              <a:t>7/15/2016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B28CD7-1266-4C05-8BDE-8AD5F9FE3382}"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26162AE5-782E-4385-A616-E4059420DE06}" type="datetimeFigureOut">
              <a:rPr lang="en-US" smtClean="0"/>
              <a:pPr/>
              <a:t>7/15/2016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B28CD7-1266-4C05-8BDE-8AD5F9FE3382}"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26162AE5-782E-4385-A616-E4059420DE06}" type="datetimeFigureOut">
              <a:rPr lang="en-US" smtClean="0"/>
              <a:pPr/>
              <a:t>7/15/2016</a:t>
            </a:fld>
            <a:endParaRPr lang="en-US"/>
          </a:p>
        </p:txBody>
      </p:sp>
      <p:sp>
        <p:nvSpPr>
          <p:cNvPr id="7" name="Slide Number Placeholder 6"/>
          <p:cNvSpPr>
            <a:spLocks noGrp="1"/>
          </p:cNvSpPr>
          <p:nvPr>
            <p:ph type="sldNum" sz="quarter" idx="11"/>
          </p:nvPr>
        </p:nvSpPr>
        <p:spPr/>
        <p:txBody>
          <a:bodyPr rtlCol="0"/>
          <a:lstStyle/>
          <a:p>
            <a:fld id="{35B28CD7-1266-4C05-8BDE-8AD5F9FE3382}"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162AE5-782E-4385-A616-E4059420DE06}" type="datetimeFigureOut">
              <a:rPr lang="en-US" smtClean="0"/>
              <a:pPr/>
              <a:t>7/15/2016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B28CD7-1266-4C05-8BDE-8AD5F9FE338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26162AE5-782E-4385-A616-E4059420DE06}" type="datetimeFigureOut">
              <a:rPr lang="en-US" smtClean="0"/>
              <a:pPr/>
              <a:t>7/15/2016</a:t>
            </a:fld>
            <a:endParaRPr lang="en-US"/>
          </a:p>
        </p:txBody>
      </p:sp>
      <p:sp>
        <p:nvSpPr>
          <p:cNvPr id="22" name="Slide Number Placeholder 21"/>
          <p:cNvSpPr>
            <a:spLocks noGrp="1"/>
          </p:cNvSpPr>
          <p:nvPr>
            <p:ph type="sldNum" sz="quarter" idx="15"/>
          </p:nvPr>
        </p:nvSpPr>
        <p:spPr/>
        <p:txBody>
          <a:bodyPr rtlCol="0"/>
          <a:lstStyle/>
          <a:p>
            <a:fld id="{35B28CD7-1266-4C05-8BDE-8AD5F9FE3382}"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26162AE5-782E-4385-A616-E4059420DE06}" type="datetimeFigureOut">
              <a:rPr lang="en-US" smtClean="0"/>
              <a:pPr/>
              <a:t>7/15/2016</a:t>
            </a:fld>
            <a:endParaRPr lang="en-US"/>
          </a:p>
        </p:txBody>
      </p:sp>
      <p:sp>
        <p:nvSpPr>
          <p:cNvPr id="18" name="Slide Number Placeholder 17"/>
          <p:cNvSpPr>
            <a:spLocks noGrp="1"/>
          </p:cNvSpPr>
          <p:nvPr>
            <p:ph type="sldNum" sz="quarter" idx="11"/>
          </p:nvPr>
        </p:nvSpPr>
        <p:spPr/>
        <p:txBody>
          <a:bodyPr rtlCol="0"/>
          <a:lstStyle/>
          <a:p>
            <a:fld id="{35B28CD7-1266-4C05-8BDE-8AD5F9FE3382}"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6162AE5-782E-4385-A616-E4059420DE06}" type="datetimeFigureOut">
              <a:rPr lang="en-US" smtClean="0"/>
              <a:pPr/>
              <a:t>7/15/2016</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5B28CD7-1266-4C05-8BDE-8AD5F9FE338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Arabian_Sea" TargetMode="External"/><Relationship Id="rId2" Type="http://schemas.openxmlformats.org/officeDocument/2006/relationships/hyperlink" Target="http://en.wikipedia.org/wiki/Shanmugham_Road"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000" b="1" dirty="0" smtClean="0">
                <a:solidFill>
                  <a:srgbClr val="002060"/>
                </a:solidFill>
              </a:rPr>
              <a:t>CMDS- the prestigious project of GCDA</a:t>
            </a:r>
            <a:endParaRPr lang="en-US" sz="6000" b="1" dirty="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b="1" dirty="0" smtClean="0">
                <a:solidFill>
                  <a:schemeClr val="tx1"/>
                </a:solidFill>
              </a:rPr>
              <a:t>Salient Features</a:t>
            </a:r>
            <a:endParaRPr lang="en-IN" b="1" dirty="0">
              <a:solidFill>
                <a:schemeClr val="tx1"/>
              </a:solidFill>
            </a:endParaRPr>
          </a:p>
        </p:txBody>
      </p:sp>
      <p:sp>
        <p:nvSpPr>
          <p:cNvPr id="3" name="Content Placeholder 2"/>
          <p:cNvSpPr>
            <a:spLocks noGrp="1"/>
          </p:cNvSpPr>
          <p:nvPr>
            <p:ph sz="quarter" idx="1"/>
          </p:nvPr>
        </p:nvSpPr>
        <p:spPr>
          <a:xfrm>
            <a:off x="457200" y="1600200"/>
            <a:ext cx="7467600" cy="4495800"/>
          </a:xfrm>
        </p:spPr>
        <p:txBody>
          <a:bodyPr>
            <a:normAutofit/>
          </a:bodyPr>
          <a:lstStyle/>
          <a:p>
            <a:r>
              <a:rPr lang="en-US" sz="1800" dirty="0" smtClean="0"/>
              <a:t>SCHEME BASED ON A MASTER PLAN</a:t>
            </a:r>
          </a:p>
          <a:p>
            <a:pPr lvl="0"/>
            <a:r>
              <a:rPr lang="en-US" sz="1800" dirty="0" smtClean="0"/>
              <a:t>CONCEPT OF GLOBAL FAR INTRODUCED</a:t>
            </a:r>
          </a:p>
          <a:p>
            <a:r>
              <a:rPr lang="en-US" sz="1800" dirty="0" smtClean="0"/>
              <a:t>WALKWAY CREATED</a:t>
            </a:r>
          </a:p>
          <a:p>
            <a:r>
              <a:rPr lang="en-US" sz="1800" dirty="0" smtClean="0"/>
              <a:t>PARK ADDED </a:t>
            </a:r>
          </a:p>
          <a:p>
            <a:r>
              <a:rPr lang="en-US" sz="1800" dirty="0" smtClean="0"/>
              <a:t>SUBHASH PARK EXTENDED</a:t>
            </a:r>
          </a:p>
          <a:p>
            <a:r>
              <a:rPr lang="en-US" sz="1800" dirty="0" smtClean="0"/>
              <a:t>SHANMUGHAM ROAD CONVERTED TO SIX LANE DUAL CARRIAGE WAY</a:t>
            </a:r>
          </a:p>
          <a:p>
            <a:r>
              <a:rPr lang="en-US" sz="1800" dirty="0" smtClean="0"/>
              <a:t>FERRY STATION ENLARGED</a:t>
            </a:r>
          </a:p>
          <a:p>
            <a:r>
              <a:rPr lang="en-US" sz="1800" dirty="0" smtClean="0"/>
              <a:t>BOAT JETTIES ADDED</a:t>
            </a:r>
          </a:p>
          <a:p>
            <a:r>
              <a:rPr lang="en-US" sz="1800" dirty="0" smtClean="0"/>
              <a:t>ARCHITECTURAL CONTROLS ENFORCED.</a:t>
            </a:r>
          </a:p>
          <a:p>
            <a:r>
              <a:rPr lang="en-US" sz="1800" dirty="0" smtClean="0"/>
              <a:t>BUILT CAPTIVE SEWAGE TREATMENT PLANT</a:t>
            </a:r>
          </a:p>
          <a:p>
            <a:r>
              <a:rPr lang="en-US" sz="1800" dirty="0" smtClean="0"/>
              <a:t>HIGH PRIORITY GIVEN TO PUBLIC FACILITIES</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CMDS- Master Plan</a:t>
            </a:r>
            <a:endParaRPr lang="en-US" b="1" dirty="0">
              <a:solidFill>
                <a:schemeClr val="tx1"/>
              </a:solidFill>
            </a:endParaRPr>
          </a:p>
        </p:txBody>
      </p:sp>
      <p:graphicFrame>
        <p:nvGraphicFramePr>
          <p:cNvPr id="1026" name="Object 3"/>
          <p:cNvGraphicFramePr>
            <a:graphicFrameLocks noGrp="1" noChangeAspect="1"/>
          </p:cNvGraphicFramePr>
          <p:nvPr>
            <p:ph sz="quarter" idx="1"/>
          </p:nvPr>
        </p:nvGraphicFramePr>
        <p:xfrm>
          <a:off x="457200" y="2016125"/>
          <a:ext cx="7466013" cy="4041775"/>
        </p:xfrm>
        <a:graphic>
          <a:graphicData uri="http://schemas.openxmlformats.org/presentationml/2006/ole">
            <mc:AlternateContent xmlns:mc="http://schemas.openxmlformats.org/markup-compatibility/2006">
              <mc:Choice xmlns:v="urn:schemas-microsoft-com:vml" Requires="v">
                <p:oleObj spid="_x0000_s1071" name="AutoCAD Drawing" r:id="rId3" imgW="9220200" imgH="4991100" progId="AutoCAD.Drawing.18">
                  <p:embed/>
                </p:oleObj>
              </mc:Choice>
              <mc:Fallback>
                <p:oleObj name="AutoCAD Drawing" r:id="rId3" imgW="9220200" imgH="4991100" progId="AutoCAD.Drawing.18">
                  <p:embed/>
                  <p:pic>
                    <p:nvPicPr>
                      <p:cNvPr id="0" name="Picture 2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016125"/>
                        <a:ext cx="7466013" cy="404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52600" y="228600"/>
            <a:ext cx="5334000" cy="369332"/>
          </a:xfrm>
          <a:prstGeom prst="rect">
            <a:avLst/>
          </a:prstGeom>
          <a:noFill/>
        </p:spPr>
        <p:txBody>
          <a:bodyPr wrap="square" rtlCol="0">
            <a:spAutoFit/>
          </a:bodyPr>
          <a:lstStyle/>
          <a:p>
            <a:pPr algn="ctr"/>
            <a:r>
              <a:rPr lang="en-US" dirty="0" smtClean="0"/>
              <a:t>Details of plot allotted</a:t>
            </a:r>
            <a:endParaRPr lang="en-US" dirty="0"/>
          </a:p>
        </p:txBody>
      </p:sp>
      <p:pic>
        <p:nvPicPr>
          <p:cNvPr id="2" name="Picture 3" descr="C:\Users\bgchkjh\Desktop\gree.png"/>
          <p:cNvPicPr>
            <a:picLocks noChangeAspect="1" noChangeArrowheads="1"/>
          </p:cNvPicPr>
          <p:nvPr/>
        </p:nvPicPr>
        <p:blipFill>
          <a:blip r:embed="rId2" cstate="print"/>
          <a:srcRect/>
          <a:stretch>
            <a:fillRect/>
          </a:stretch>
        </p:blipFill>
        <p:spPr bwMode="auto">
          <a:xfrm>
            <a:off x="609600" y="685801"/>
            <a:ext cx="7696199" cy="467518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467600" cy="1143000"/>
          </a:xfrm>
        </p:spPr>
        <p:txBody>
          <a:bodyPr/>
          <a:lstStyle/>
          <a:p>
            <a:r>
              <a:rPr lang="en-US" b="1" dirty="0" smtClean="0">
                <a:solidFill>
                  <a:schemeClr val="tx1"/>
                </a:solidFill>
              </a:rPr>
              <a:t>Present Scenario</a:t>
            </a:r>
            <a:endParaRPr lang="en-US" b="1" dirty="0">
              <a:solidFill>
                <a:schemeClr val="tx1"/>
              </a:solidFill>
            </a:endParaRPr>
          </a:p>
        </p:txBody>
      </p:sp>
      <p:sp>
        <p:nvSpPr>
          <p:cNvPr id="3" name="Content Placeholder 2"/>
          <p:cNvSpPr>
            <a:spLocks noGrp="1"/>
          </p:cNvSpPr>
          <p:nvPr>
            <p:ph sz="quarter" idx="1"/>
          </p:nvPr>
        </p:nvSpPr>
        <p:spPr>
          <a:xfrm>
            <a:off x="457200" y="1981200"/>
            <a:ext cx="7467600" cy="3695281"/>
          </a:xfrm>
        </p:spPr>
        <p:txBody>
          <a:bodyPr>
            <a:normAutofit/>
          </a:bodyPr>
          <a:lstStyle/>
          <a:p>
            <a:pPr algn="just"/>
            <a:r>
              <a:rPr lang="en-US" dirty="0" smtClean="0"/>
              <a:t>Major portion of the building construction in the scheme is almost completed. </a:t>
            </a:r>
          </a:p>
          <a:p>
            <a:pPr marL="0" indent="0" algn="just">
              <a:buNone/>
            </a:pPr>
            <a:endParaRPr lang="en-US" dirty="0" smtClean="0"/>
          </a:p>
          <a:p>
            <a:pPr algn="just"/>
            <a:r>
              <a:rPr lang="en-US" dirty="0" smtClean="0"/>
              <a:t>The extension of the 12m wide walkway from AWHO building, north of KINCO jetty </a:t>
            </a:r>
            <a:r>
              <a:rPr lang="en-US" dirty="0" err="1" smtClean="0"/>
              <a:t>upto</a:t>
            </a:r>
            <a:r>
              <a:rPr lang="en-US" dirty="0" smtClean="0"/>
              <a:t> the Tata canal and the ‘</a:t>
            </a:r>
            <a:r>
              <a:rPr lang="en-US" dirty="0" err="1" smtClean="0"/>
              <a:t>Kettuvallppalam</a:t>
            </a:r>
            <a:r>
              <a:rPr lang="en-US" dirty="0" smtClean="0"/>
              <a:t>’ across Railway canal was recently opened to public.</a:t>
            </a:r>
          </a:p>
          <a:p>
            <a:pPr algn="just">
              <a:buNone/>
            </a:pPr>
            <a:endParaRPr lang="en-US" dirty="0" smtClean="0"/>
          </a:p>
          <a:p>
            <a:pPr algn="just"/>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457200" y="914400"/>
            <a:ext cx="7467600" cy="5715000"/>
          </a:xfrm>
        </p:spPr>
        <p:txBody>
          <a:bodyPr>
            <a:normAutofit fontScale="70000" lnSpcReduction="20000"/>
          </a:bodyPr>
          <a:lstStyle/>
          <a:p>
            <a:pPr marL="365760" lvl="1" indent="0">
              <a:buNone/>
            </a:pPr>
            <a:endParaRPr lang="en-US" dirty="0" smtClean="0"/>
          </a:p>
          <a:p>
            <a:pPr lvl="1"/>
            <a:r>
              <a:rPr lang="en-US" sz="2500" dirty="0" err="1" smtClean="0">
                <a:solidFill>
                  <a:srgbClr val="008000"/>
                </a:solidFill>
              </a:rPr>
              <a:t>Rajendra</a:t>
            </a:r>
            <a:r>
              <a:rPr lang="en-US" sz="2500" dirty="0" smtClean="0">
                <a:solidFill>
                  <a:srgbClr val="008000"/>
                </a:solidFill>
              </a:rPr>
              <a:t> </a:t>
            </a:r>
            <a:r>
              <a:rPr lang="en-US" sz="2500" dirty="0" err="1" smtClean="0">
                <a:solidFill>
                  <a:srgbClr val="008000"/>
                </a:solidFill>
              </a:rPr>
              <a:t>Maidan</a:t>
            </a:r>
            <a:r>
              <a:rPr lang="en-US" sz="2500" dirty="0" smtClean="0">
                <a:solidFill>
                  <a:srgbClr val="008000"/>
                </a:solidFill>
              </a:rPr>
              <a:t> (GCDA)</a:t>
            </a:r>
          </a:p>
          <a:p>
            <a:pPr lvl="1"/>
            <a:r>
              <a:rPr lang="en-US" sz="2500" dirty="0" err="1" smtClean="0">
                <a:solidFill>
                  <a:srgbClr val="008000"/>
                </a:solidFill>
              </a:rPr>
              <a:t>Subhash</a:t>
            </a:r>
            <a:r>
              <a:rPr lang="en-US" sz="2500" dirty="0" smtClean="0">
                <a:solidFill>
                  <a:srgbClr val="008000"/>
                </a:solidFill>
              </a:rPr>
              <a:t> </a:t>
            </a:r>
            <a:r>
              <a:rPr lang="en-US" sz="2500" dirty="0" err="1" smtClean="0">
                <a:solidFill>
                  <a:srgbClr val="008000"/>
                </a:solidFill>
              </a:rPr>
              <a:t>ChandraBose</a:t>
            </a:r>
            <a:r>
              <a:rPr lang="en-US" sz="2500" dirty="0" smtClean="0">
                <a:solidFill>
                  <a:srgbClr val="008000"/>
                </a:solidFill>
              </a:rPr>
              <a:t> Park</a:t>
            </a:r>
          </a:p>
          <a:p>
            <a:pPr lvl="1"/>
            <a:r>
              <a:rPr lang="en-US" sz="2500" dirty="0" smtClean="0">
                <a:solidFill>
                  <a:srgbClr val="FF0000"/>
                </a:solidFill>
              </a:rPr>
              <a:t>Boat Jetty, KSRTC Stand </a:t>
            </a:r>
            <a:r>
              <a:rPr lang="en-US" sz="2500" dirty="0" err="1" smtClean="0">
                <a:solidFill>
                  <a:srgbClr val="FF0000"/>
                </a:solidFill>
              </a:rPr>
              <a:t>etc</a:t>
            </a:r>
            <a:endParaRPr lang="en-US" sz="2500" dirty="0" smtClean="0">
              <a:solidFill>
                <a:srgbClr val="FF0000"/>
              </a:solidFill>
            </a:endParaRPr>
          </a:p>
          <a:p>
            <a:pPr lvl="1"/>
            <a:r>
              <a:rPr lang="en-US" sz="2500" dirty="0" smtClean="0">
                <a:solidFill>
                  <a:srgbClr val="008000"/>
                </a:solidFill>
              </a:rPr>
              <a:t>Children’s Park</a:t>
            </a:r>
            <a:endParaRPr lang="en-US" sz="2500" dirty="0">
              <a:solidFill>
                <a:srgbClr val="008000"/>
              </a:solidFill>
            </a:endParaRPr>
          </a:p>
          <a:p>
            <a:pPr lvl="1"/>
            <a:r>
              <a:rPr lang="en-US" sz="2500" dirty="0" smtClean="0"/>
              <a:t>Link India</a:t>
            </a:r>
          </a:p>
          <a:p>
            <a:pPr lvl="1"/>
            <a:r>
              <a:rPr lang="en-US" sz="2500" dirty="0" err="1" smtClean="0"/>
              <a:t>Sahithya</a:t>
            </a:r>
            <a:r>
              <a:rPr lang="en-US" sz="2500" dirty="0" smtClean="0"/>
              <a:t> </a:t>
            </a:r>
            <a:r>
              <a:rPr lang="en-US" sz="2500" dirty="0" err="1" smtClean="0"/>
              <a:t>Pravarthaka</a:t>
            </a:r>
            <a:r>
              <a:rPr lang="en-US" sz="2500" dirty="0" smtClean="0"/>
              <a:t> Co operative Society</a:t>
            </a:r>
          </a:p>
          <a:p>
            <a:pPr lvl="1"/>
            <a:r>
              <a:rPr lang="en-US" sz="2500" dirty="0" smtClean="0"/>
              <a:t>Desai Homes</a:t>
            </a:r>
            <a:endParaRPr lang="en-US" sz="2500" dirty="0"/>
          </a:p>
          <a:p>
            <a:pPr lvl="1"/>
            <a:r>
              <a:rPr lang="en-US" sz="2500" dirty="0" smtClean="0"/>
              <a:t>Museum</a:t>
            </a:r>
          </a:p>
          <a:p>
            <a:pPr lvl="1"/>
            <a:r>
              <a:rPr lang="en-US" sz="2500" dirty="0" err="1" smtClean="0"/>
              <a:t>Taj</a:t>
            </a:r>
            <a:r>
              <a:rPr lang="en-US" sz="2500" dirty="0" smtClean="0"/>
              <a:t> </a:t>
            </a:r>
            <a:r>
              <a:rPr lang="en-US" sz="2500" dirty="0" err="1" smtClean="0"/>
              <a:t>GateWay</a:t>
            </a:r>
            <a:endParaRPr lang="en-US" sz="2500" dirty="0" smtClean="0"/>
          </a:p>
          <a:p>
            <a:pPr lvl="1"/>
            <a:r>
              <a:rPr lang="en-US" sz="2500" dirty="0" smtClean="0"/>
              <a:t>KTDC</a:t>
            </a:r>
          </a:p>
          <a:p>
            <a:pPr lvl="1"/>
            <a:r>
              <a:rPr lang="en-US" sz="2500" dirty="0" smtClean="0"/>
              <a:t>Pioneer Towers</a:t>
            </a:r>
          </a:p>
          <a:p>
            <a:pPr lvl="1"/>
            <a:r>
              <a:rPr lang="en-US" sz="2500" dirty="0" smtClean="0"/>
              <a:t>Alliance</a:t>
            </a:r>
          </a:p>
          <a:p>
            <a:pPr lvl="1"/>
            <a:r>
              <a:rPr lang="en-US" sz="2500" dirty="0" err="1" smtClean="0"/>
              <a:t>Baypride</a:t>
            </a:r>
            <a:endParaRPr lang="en-US" sz="2500" dirty="0" smtClean="0"/>
          </a:p>
          <a:p>
            <a:pPr lvl="1"/>
            <a:r>
              <a:rPr lang="en-US" sz="2500" dirty="0" smtClean="0"/>
              <a:t>Kerala Chamber of Commerce</a:t>
            </a:r>
          </a:p>
          <a:p>
            <a:pPr lvl="1"/>
            <a:r>
              <a:rPr lang="en-US" sz="2500" dirty="0" smtClean="0"/>
              <a:t>GCDA Shopping Complex (GCDA)</a:t>
            </a:r>
          </a:p>
          <a:p>
            <a:pPr lvl="1"/>
            <a:r>
              <a:rPr lang="en-US" sz="2500" dirty="0" smtClean="0"/>
              <a:t>Federal(Plot 3)</a:t>
            </a:r>
          </a:p>
          <a:p>
            <a:pPr lvl="1"/>
            <a:r>
              <a:rPr lang="en-US" sz="2500" dirty="0" smtClean="0"/>
              <a:t>Skyline(Plot 4)</a:t>
            </a:r>
          </a:p>
          <a:p>
            <a:pPr lvl="1"/>
            <a:r>
              <a:rPr lang="en-US" sz="2500" dirty="0" smtClean="0"/>
              <a:t>K D </a:t>
            </a:r>
            <a:r>
              <a:rPr lang="en-US" sz="2500" dirty="0" err="1" smtClean="0"/>
              <a:t>Gopalakrishnan</a:t>
            </a:r>
            <a:r>
              <a:rPr lang="en-US" sz="2500" dirty="0" smtClean="0"/>
              <a:t>(Plot 5) - Vacant</a:t>
            </a:r>
          </a:p>
          <a:p>
            <a:pPr lvl="1"/>
            <a:r>
              <a:rPr lang="en-US" sz="2500" dirty="0" smtClean="0"/>
              <a:t>Holiday Ventures(Plot 6)</a:t>
            </a:r>
          </a:p>
          <a:p>
            <a:pPr lvl="1"/>
            <a:endParaRPr lang="en-US" dirty="0" smtClean="0"/>
          </a:p>
          <a:p>
            <a:pPr lvl="1"/>
            <a:endParaRPr lang="en-US" dirty="0"/>
          </a:p>
        </p:txBody>
      </p:sp>
      <p:sp>
        <p:nvSpPr>
          <p:cNvPr id="6" name="Title 5"/>
          <p:cNvSpPr>
            <a:spLocks noGrp="1"/>
          </p:cNvSpPr>
          <p:nvPr>
            <p:ph type="title"/>
          </p:nvPr>
        </p:nvSpPr>
        <p:spPr>
          <a:xfrm>
            <a:off x="457200" y="274638"/>
            <a:ext cx="7467600" cy="715962"/>
          </a:xfrm>
        </p:spPr>
        <p:txBody>
          <a:bodyPr/>
          <a:lstStyle/>
          <a:p>
            <a:r>
              <a:rPr lang="en-US" b="1" dirty="0" smtClean="0">
                <a:solidFill>
                  <a:schemeClr val="tx1"/>
                </a:solidFill>
              </a:rPr>
              <a:t>Plot Owner Details</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8200"/>
            <a:ext cx="7467600" cy="4873752"/>
          </a:xfrm>
        </p:spPr>
        <p:txBody>
          <a:bodyPr>
            <a:normAutofit fontScale="92500" lnSpcReduction="20000"/>
          </a:bodyPr>
          <a:lstStyle/>
          <a:p>
            <a:pPr lvl="1"/>
            <a:r>
              <a:rPr lang="en-US" dirty="0">
                <a:solidFill>
                  <a:srgbClr val="008000"/>
                </a:solidFill>
              </a:rPr>
              <a:t>Marine Drive Ground (GCDA)</a:t>
            </a:r>
          </a:p>
          <a:p>
            <a:pPr lvl="1"/>
            <a:r>
              <a:rPr lang="en-US" dirty="0">
                <a:solidFill>
                  <a:srgbClr val="FF0000"/>
                </a:solidFill>
              </a:rPr>
              <a:t>KSEB </a:t>
            </a:r>
            <a:r>
              <a:rPr lang="en-US" dirty="0" err="1" smtClean="0">
                <a:solidFill>
                  <a:srgbClr val="FF0000"/>
                </a:solidFill>
              </a:rPr>
              <a:t>SubStation</a:t>
            </a:r>
            <a:r>
              <a:rPr lang="en-US" dirty="0" smtClean="0">
                <a:solidFill>
                  <a:srgbClr val="FF0000"/>
                </a:solidFill>
              </a:rPr>
              <a:t> (KSEB)</a:t>
            </a:r>
            <a:endParaRPr lang="en-US" dirty="0">
              <a:solidFill>
                <a:srgbClr val="FF0000"/>
              </a:solidFill>
            </a:endParaRPr>
          </a:p>
          <a:p>
            <a:pPr lvl="1"/>
            <a:r>
              <a:rPr lang="en-US" dirty="0">
                <a:solidFill>
                  <a:srgbClr val="FF0000"/>
                </a:solidFill>
              </a:rPr>
              <a:t>Sewage Treatment </a:t>
            </a:r>
            <a:r>
              <a:rPr lang="en-US" dirty="0" smtClean="0">
                <a:solidFill>
                  <a:srgbClr val="FF0000"/>
                </a:solidFill>
              </a:rPr>
              <a:t>Plant (GCDA)</a:t>
            </a:r>
            <a:endParaRPr lang="en-US" dirty="0">
              <a:solidFill>
                <a:srgbClr val="FF0000"/>
              </a:solidFill>
            </a:endParaRPr>
          </a:p>
          <a:p>
            <a:pPr lvl="1"/>
            <a:r>
              <a:rPr lang="en-US" dirty="0" smtClean="0"/>
              <a:t>Tenet (</a:t>
            </a:r>
            <a:r>
              <a:rPr lang="en-US" dirty="0" err="1" smtClean="0"/>
              <a:t>Swapnil</a:t>
            </a:r>
            <a:r>
              <a:rPr lang="en-US" dirty="0" smtClean="0"/>
              <a:t> Enclave) </a:t>
            </a:r>
            <a:r>
              <a:rPr lang="en-US" dirty="0"/>
              <a:t>(Plot 7</a:t>
            </a:r>
            <a:r>
              <a:rPr lang="en-US" dirty="0" smtClean="0"/>
              <a:t>)</a:t>
            </a:r>
          </a:p>
          <a:p>
            <a:pPr lvl="1"/>
            <a:r>
              <a:rPr lang="en-US" dirty="0" smtClean="0"/>
              <a:t>Bunk Shops (GCDA) - Reconstruction Proposed</a:t>
            </a:r>
          </a:p>
          <a:p>
            <a:pPr lvl="1"/>
            <a:r>
              <a:rPr lang="en-US" dirty="0" smtClean="0">
                <a:solidFill>
                  <a:srgbClr val="FF0000"/>
                </a:solidFill>
              </a:rPr>
              <a:t>KINCO Jetty (KSINDC)</a:t>
            </a:r>
          </a:p>
          <a:p>
            <a:pPr lvl="1"/>
            <a:r>
              <a:rPr lang="en-US" dirty="0" err="1" smtClean="0"/>
              <a:t>Ashoka</a:t>
            </a:r>
            <a:r>
              <a:rPr lang="en-US" dirty="0" smtClean="0"/>
              <a:t> Residential Apartment (GCDA project)</a:t>
            </a:r>
          </a:p>
          <a:p>
            <a:pPr lvl="1">
              <a:buClr>
                <a:srgbClr val="FE8637"/>
              </a:buClr>
            </a:pPr>
            <a:r>
              <a:rPr lang="en-US" dirty="0" smtClean="0"/>
              <a:t>AWHO Residential </a:t>
            </a:r>
            <a:r>
              <a:rPr lang="en-US" dirty="0" smtClean="0">
                <a:solidFill>
                  <a:prstClr val="black"/>
                </a:solidFill>
              </a:rPr>
              <a:t>Apartment (</a:t>
            </a:r>
            <a:r>
              <a:rPr lang="en-US" dirty="0" err="1" smtClean="0">
                <a:solidFill>
                  <a:prstClr val="black"/>
                </a:solidFill>
              </a:rPr>
              <a:t>Prasanna</a:t>
            </a:r>
            <a:r>
              <a:rPr lang="en-US" dirty="0" smtClean="0">
                <a:solidFill>
                  <a:prstClr val="black"/>
                </a:solidFill>
              </a:rPr>
              <a:t> </a:t>
            </a:r>
            <a:r>
              <a:rPr lang="en-US" dirty="0" err="1" smtClean="0">
                <a:solidFill>
                  <a:prstClr val="black"/>
                </a:solidFill>
              </a:rPr>
              <a:t>Vihar</a:t>
            </a:r>
            <a:r>
              <a:rPr lang="en-US" dirty="0" smtClean="0">
                <a:solidFill>
                  <a:prstClr val="black"/>
                </a:solidFill>
              </a:rPr>
              <a:t>)</a:t>
            </a:r>
            <a:endParaRPr lang="en-US" dirty="0">
              <a:solidFill>
                <a:prstClr val="black"/>
              </a:solidFill>
            </a:endParaRPr>
          </a:p>
          <a:p>
            <a:pPr lvl="1"/>
            <a:r>
              <a:rPr lang="en-US" dirty="0" err="1" smtClean="0"/>
              <a:t>Tharangini</a:t>
            </a:r>
            <a:r>
              <a:rPr lang="en-US" dirty="0" smtClean="0"/>
              <a:t> Residential Apartment</a:t>
            </a:r>
            <a:r>
              <a:rPr lang="en-US" dirty="0"/>
              <a:t>(GCDA project)</a:t>
            </a:r>
          </a:p>
          <a:p>
            <a:pPr lvl="1"/>
            <a:r>
              <a:rPr lang="en-US" dirty="0" smtClean="0"/>
              <a:t>Centurion (Plot N1A)</a:t>
            </a:r>
          </a:p>
          <a:p>
            <a:pPr lvl="1"/>
            <a:r>
              <a:rPr lang="en-US" dirty="0" smtClean="0"/>
              <a:t>Abad Marine Plaza (Plot N1B)</a:t>
            </a:r>
          </a:p>
          <a:p>
            <a:pPr lvl="1"/>
            <a:r>
              <a:rPr lang="en-US" dirty="0" smtClean="0">
                <a:solidFill>
                  <a:srgbClr val="FF0000"/>
                </a:solidFill>
              </a:rPr>
              <a:t>Corporation office site (Plot N2)</a:t>
            </a:r>
            <a:r>
              <a:rPr lang="en-US" sz="2400" dirty="0">
                <a:solidFill>
                  <a:srgbClr val="FF0000"/>
                </a:solidFill>
              </a:rPr>
              <a:t> </a:t>
            </a:r>
            <a:r>
              <a:rPr lang="en-US" sz="2400" dirty="0" smtClean="0">
                <a:solidFill>
                  <a:srgbClr val="FF0000"/>
                </a:solidFill>
              </a:rPr>
              <a:t>(</a:t>
            </a:r>
            <a:r>
              <a:rPr lang="en-US" dirty="0" smtClean="0">
                <a:solidFill>
                  <a:srgbClr val="FF0000"/>
                </a:solidFill>
              </a:rPr>
              <a:t>Kochi </a:t>
            </a:r>
            <a:r>
              <a:rPr lang="en-US" sz="2000" dirty="0" smtClean="0">
                <a:solidFill>
                  <a:srgbClr val="FF0000"/>
                </a:solidFill>
              </a:rPr>
              <a:t>Corporation)</a:t>
            </a:r>
            <a:endParaRPr lang="en-US" sz="2400" dirty="0" smtClean="0">
              <a:solidFill>
                <a:srgbClr val="FF0000"/>
              </a:solidFill>
            </a:endParaRPr>
          </a:p>
          <a:p>
            <a:pPr lvl="1"/>
            <a:r>
              <a:rPr lang="en-US" dirty="0" err="1" smtClean="0"/>
              <a:t>Koroth</a:t>
            </a:r>
            <a:r>
              <a:rPr lang="en-US" dirty="0" smtClean="0"/>
              <a:t>(Plot N3)</a:t>
            </a:r>
          </a:p>
          <a:p>
            <a:pPr lvl="1"/>
            <a:r>
              <a:rPr lang="en-US" dirty="0" err="1" smtClean="0"/>
              <a:t>Puravankara</a:t>
            </a:r>
            <a:r>
              <a:rPr lang="en-US" dirty="0" smtClean="0"/>
              <a:t> (Plot N4)</a:t>
            </a:r>
          </a:p>
          <a:p>
            <a:pPr lvl="1"/>
            <a:r>
              <a:rPr lang="en-US" dirty="0" smtClean="0"/>
              <a:t>DLF (Plot N5)</a:t>
            </a:r>
            <a:r>
              <a:rPr lang="en-US" sz="2400" dirty="0"/>
              <a:t> </a:t>
            </a:r>
            <a:r>
              <a:rPr lang="en-US" dirty="0"/>
              <a:t>- Vacant</a:t>
            </a:r>
            <a:endParaRPr lang="en-US" dirty="0" smtClean="0"/>
          </a:p>
          <a:p>
            <a:pPr lvl="1"/>
            <a:r>
              <a:rPr lang="en-US" dirty="0" smtClean="0"/>
              <a:t>Owned by GCDA (Plot N6)</a:t>
            </a:r>
            <a:r>
              <a:rPr lang="en-US" sz="1900" dirty="0">
                <a:solidFill>
                  <a:prstClr val="black"/>
                </a:solidFill>
              </a:rPr>
              <a:t> - Vacant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67200"/>
            <a:ext cx="2362200" cy="1143000"/>
          </a:xfrm>
        </p:spPr>
        <p:txBody>
          <a:bodyPr>
            <a:normAutofit/>
          </a:bodyPr>
          <a:lstStyle/>
          <a:p>
            <a:r>
              <a:rPr lang="en-US" sz="4400" b="1" dirty="0" smtClean="0">
                <a:solidFill>
                  <a:schemeClr val="tx1"/>
                </a:solidFill>
              </a:rPr>
              <a:t>NOW</a:t>
            </a:r>
            <a:endParaRPr lang="en-US" sz="4400" b="1" dirty="0">
              <a:solidFill>
                <a:schemeClr val="tx1"/>
              </a:solidFill>
            </a:endParaRPr>
          </a:p>
        </p:txBody>
      </p:sp>
      <p:pic>
        <p:nvPicPr>
          <p:cNvPr id="4098" name="Picture 2"/>
          <p:cNvPicPr>
            <a:picLocks noGrp="1" noChangeAspect="1" noChangeArrowheads="1"/>
          </p:cNvPicPr>
          <p:nvPr>
            <p:ph sz="quarter" idx="1"/>
          </p:nvPr>
        </p:nvPicPr>
        <p:blipFill>
          <a:blip r:embed="rId2" cstate="print"/>
          <a:srcRect/>
          <a:stretch>
            <a:fillRect/>
          </a:stretch>
        </p:blipFill>
        <p:spPr bwMode="auto">
          <a:xfrm>
            <a:off x="304800" y="228600"/>
            <a:ext cx="4800600" cy="306324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print"/>
          <a:srcRect/>
          <a:stretch>
            <a:fillRect/>
          </a:stretch>
        </p:blipFill>
        <p:spPr bwMode="auto">
          <a:xfrm>
            <a:off x="4098009" y="3276600"/>
            <a:ext cx="5188866" cy="3581400"/>
          </a:xfrm>
          <a:prstGeom prst="rect">
            <a:avLst/>
          </a:prstGeom>
          <a:noFill/>
          <a:ln w="9525">
            <a:noFill/>
            <a:miter lim="800000"/>
            <a:headEnd/>
            <a:tailEnd/>
          </a:ln>
          <a:effectLst/>
        </p:spPr>
      </p:pic>
      <p:sp>
        <p:nvSpPr>
          <p:cNvPr id="6" name="Title 1"/>
          <p:cNvSpPr txBox="1">
            <a:spLocks/>
          </p:cNvSpPr>
          <p:nvPr/>
        </p:nvSpPr>
        <p:spPr>
          <a:xfrm>
            <a:off x="6705600" y="427038"/>
            <a:ext cx="2133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THEN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914400"/>
            <a:ext cx="1752600" cy="1143000"/>
          </a:xfrm>
        </p:spPr>
        <p:txBody>
          <a:bodyPr/>
          <a:lstStyle/>
          <a:p>
            <a:r>
              <a:rPr lang="en-US" sz="4400" b="1" dirty="0">
                <a:solidFill>
                  <a:schemeClr val="tx1"/>
                </a:solidFill>
              </a:rPr>
              <a:t>t</a:t>
            </a:r>
            <a:r>
              <a:rPr lang="en-US" sz="4400" b="1" dirty="0" smtClean="0">
                <a:solidFill>
                  <a:schemeClr val="tx1"/>
                </a:solidFill>
              </a:rPr>
              <a:t>hen</a:t>
            </a:r>
            <a:endParaRPr lang="en-US" sz="4400" b="1" dirty="0">
              <a:solidFill>
                <a:schemeClr val="tx1"/>
              </a:solidFill>
            </a:endParaRPr>
          </a:p>
        </p:txBody>
      </p:sp>
      <p:pic>
        <p:nvPicPr>
          <p:cNvPr id="5122" name="Picture 2"/>
          <p:cNvPicPr>
            <a:picLocks noGrp="1" noChangeAspect="1" noChangeArrowheads="1"/>
          </p:cNvPicPr>
          <p:nvPr>
            <p:ph sz="quarter" idx="1"/>
          </p:nvPr>
        </p:nvPicPr>
        <p:blipFill>
          <a:blip r:embed="rId2" cstate="print"/>
          <a:srcRect/>
          <a:stretch>
            <a:fillRect/>
          </a:stretch>
        </p:blipFill>
        <p:spPr bwMode="auto">
          <a:xfrm>
            <a:off x="457200" y="304800"/>
            <a:ext cx="4800600" cy="30861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cstate="print"/>
          <a:srcRect/>
          <a:stretch>
            <a:fillRect/>
          </a:stretch>
        </p:blipFill>
        <p:spPr bwMode="auto">
          <a:xfrm>
            <a:off x="3143250" y="3514725"/>
            <a:ext cx="6000750" cy="3343275"/>
          </a:xfrm>
          <a:prstGeom prst="rect">
            <a:avLst/>
          </a:prstGeom>
          <a:noFill/>
          <a:ln w="9525">
            <a:noFill/>
            <a:miter lim="800000"/>
            <a:headEnd/>
            <a:tailEnd/>
          </a:ln>
          <a:effectLst/>
        </p:spPr>
      </p:pic>
      <p:sp>
        <p:nvSpPr>
          <p:cNvPr id="6" name="Title 1"/>
          <p:cNvSpPr txBox="1">
            <a:spLocks/>
          </p:cNvSpPr>
          <p:nvPr/>
        </p:nvSpPr>
        <p:spPr>
          <a:xfrm>
            <a:off x="914400" y="4793065"/>
            <a:ext cx="1752600" cy="1150536"/>
          </a:xfrm>
          <a:prstGeom prst="rect">
            <a:avLst/>
          </a:prstGeom>
        </p:spPr>
        <p:txBody>
          <a:bodyPr vert="horz" lIns="91440" tIns="45720" rIns="91440" bIns="45720" rtlCol="0" anchor="ctr">
            <a:normAutofit fontScale="92500" lnSpcReduction="20000"/>
          </a:bodyPr>
          <a:lstStyle/>
          <a:p>
            <a:pPr algn="ctr">
              <a:spcBef>
                <a:spcPct val="0"/>
              </a:spcBef>
              <a:defRPr/>
            </a:pPr>
            <a:endParaRPr lang="en-US" sz="4400" dirty="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noProof="0" dirty="0" smtClean="0">
                <a:latin typeface="+mj-lt"/>
                <a:ea typeface="+mj-ea"/>
                <a:cs typeface="+mj-cs"/>
              </a:rPr>
              <a:t>NOW</a:t>
            </a:r>
            <a:endParaRPr kumimoji="0" lang="en-US" sz="4400" b="1" i="0" u="none" strike="noStrike" kern="1200" cap="none" spc="0" normalizeH="0" baseline="0" noProof="0" dirty="0" smtClean="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cheenavala"/>
          <p:cNvPicPr>
            <a:picLocks noChangeAspect="1" noChangeArrowheads="1"/>
          </p:cNvPicPr>
          <p:nvPr/>
        </p:nvPicPr>
        <p:blipFill>
          <a:blip r:embed="rId2" cstate="print"/>
          <a:srcRect b="8665"/>
          <a:stretch>
            <a:fillRect/>
          </a:stretch>
        </p:blipFill>
        <p:spPr bwMode="auto">
          <a:xfrm>
            <a:off x="3584575" y="3048000"/>
            <a:ext cx="5559425" cy="3810000"/>
          </a:xfrm>
          <a:prstGeom prst="rect">
            <a:avLst/>
          </a:prstGeom>
          <a:noFill/>
          <a:ln w="9525">
            <a:noFill/>
            <a:miter lim="800000"/>
            <a:headEnd/>
            <a:tailEnd/>
          </a:ln>
        </p:spPr>
      </p:pic>
      <p:pic>
        <p:nvPicPr>
          <p:cNvPr id="37891" name="Picture 4" descr="rainbow"/>
          <p:cNvPicPr>
            <a:picLocks noGrp="1" noChangeAspect="1" noChangeArrowheads="1"/>
          </p:cNvPicPr>
          <p:nvPr>
            <p:ph sz="quarter" idx="1"/>
          </p:nvPr>
        </p:nvPicPr>
        <p:blipFill>
          <a:blip r:embed="rId3" cstate="print"/>
          <a:srcRect r="13031" b="18201"/>
          <a:stretch>
            <a:fillRect/>
          </a:stretch>
        </p:blipFill>
        <p:spPr>
          <a:xfrm>
            <a:off x="0" y="76200"/>
            <a:ext cx="6356350" cy="3429000"/>
          </a:xfrm>
        </p:spPr>
      </p:pic>
      <p:sp>
        <p:nvSpPr>
          <p:cNvPr id="37892" name="Text Box 5"/>
          <p:cNvSpPr txBox="1">
            <a:spLocks noChangeArrowheads="1"/>
          </p:cNvSpPr>
          <p:nvPr/>
        </p:nvSpPr>
        <p:spPr bwMode="auto">
          <a:xfrm>
            <a:off x="5334000" y="6491288"/>
            <a:ext cx="2743200" cy="366712"/>
          </a:xfrm>
          <a:prstGeom prst="rect">
            <a:avLst/>
          </a:prstGeom>
          <a:solidFill>
            <a:srgbClr val="DAFF7D"/>
          </a:solidFill>
          <a:ln w="9525">
            <a:noFill/>
            <a:miter lim="800000"/>
            <a:headEnd/>
            <a:tailEnd/>
          </a:ln>
        </p:spPr>
        <p:txBody>
          <a:bodyPr>
            <a:spAutoFit/>
          </a:bodyPr>
          <a:lstStyle/>
          <a:p>
            <a:pPr>
              <a:spcBef>
                <a:spcPct val="50000"/>
              </a:spcBef>
            </a:pPr>
            <a:r>
              <a:rPr lang="en-US" b="1" dirty="0">
                <a:solidFill>
                  <a:srgbClr val="003399"/>
                </a:solidFill>
                <a:latin typeface="Trebuchet MS" pitchFamily="34" charset="0"/>
              </a:rPr>
              <a:t>CHEENAVALA BRIDGE</a:t>
            </a:r>
          </a:p>
        </p:txBody>
      </p:sp>
      <p:sp>
        <p:nvSpPr>
          <p:cNvPr id="37893" name="Text Box 5"/>
          <p:cNvSpPr txBox="1">
            <a:spLocks noChangeArrowheads="1"/>
          </p:cNvSpPr>
          <p:nvPr/>
        </p:nvSpPr>
        <p:spPr bwMode="auto">
          <a:xfrm>
            <a:off x="685800" y="0"/>
            <a:ext cx="2286000" cy="366713"/>
          </a:xfrm>
          <a:prstGeom prst="rect">
            <a:avLst/>
          </a:prstGeom>
          <a:solidFill>
            <a:srgbClr val="DAFF7D"/>
          </a:solidFill>
          <a:ln w="9525">
            <a:noFill/>
            <a:miter lim="800000"/>
            <a:headEnd/>
            <a:tailEnd/>
          </a:ln>
        </p:spPr>
        <p:txBody>
          <a:bodyPr>
            <a:spAutoFit/>
          </a:bodyPr>
          <a:lstStyle/>
          <a:p>
            <a:pPr>
              <a:spcBef>
                <a:spcPct val="50000"/>
              </a:spcBef>
            </a:pPr>
            <a:r>
              <a:rPr lang="en-US" b="1" dirty="0">
                <a:solidFill>
                  <a:srgbClr val="003399"/>
                </a:solidFill>
                <a:latin typeface="Trebuchet MS" pitchFamily="34" charset="0"/>
              </a:rPr>
              <a:t>RAINBOW BRIDGE</a:t>
            </a:r>
          </a:p>
        </p:txBody>
      </p:sp>
      <p:sp>
        <p:nvSpPr>
          <p:cNvPr id="7" name="Slide Number Placeholder 6"/>
          <p:cNvSpPr>
            <a:spLocks noGrp="1"/>
          </p:cNvSpPr>
          <p:nvPr>
            <p:ph type="sldNum" sz="quarter" idx="15"/>
          </p:nvPr>
        </p:nvSpPr>
        <p:spPr/>
        <p:txBody>
          <a:bodyPr/>
          <a:lstStyle/>
          <a:p>
            <a:fld id="{D9422BCC-C4C2-4970-A2BC-3427CF15E3A6}"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3554" name="Picture 2" descr="C:\Users\bgchkjh\Desktop\wjo9e.jpg"/>
          <p:cNvPicPr>
            <a:picLocks noGrp="1" noChangeAspect="1" noChangeArrowheads="1"/>
          </p:cNvPicPr>
          <p:nvPr>
            <p:ph sz="quarter" idx="1"/>
          </p:nvPr>
        </p:nvPicPr>
        <p:blipFill>
          <a:blip r:embed="rId2" cstate="print"/>
          <a:srcRect/>
          <a:stretch>
            <a:fillRect/>
          </a:stretch>
        </p:blipFill>
        <p:spPr bwMode="auto">
          <a:xfrm>
            <a:off x="762000" y="457200"/>
            <a:ext cx="7010400" cy="5864225"/>
          </a:xfrm>
          <a:prstGeom prst="rect">
            <a:avLst/>
          </a:prstGeom>
          <a:noFill/>
        </p:spPr>
      </p:pic>
      <p:sp>
        <p:nvSpPr>
          <p:cNvPr id="6" name="TextBox 5"/>
          <p:cNvSpPr txBox="1"/>
          <p:nvPr/>
        </p:nvSpPr>
        <p:spPr>
          <a:xfrm>
            <a:off x="3581400" y="1002268"/>
            <a:ext cx="3657600" cy="369332"/>
          </a:xfrm>
          <a:prstGeom prst="rect">
            <a:avLst/>
          </a:prstGeom>
          <a:solidFill>
            <a:srgbClr val="92D050"/>
          </a:solidFill>
        </p:spPr>
        <p:txBody>
          <a:bodyPr wrap="square" rtlCol="0">
            <a:spAutoFit/>
          </a:bodyPr>
          <a:lstStyle/>
          <a:p>
            <a:pPr algn="ctr"/>
            <a:r>
              <a:rPr lang="en-US" b="1" dirty="0" smtClean="0"/>
              <a:t>KETTUVALA PALAM</a:t>
            </a:r>
            <a:endParaRPr 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064640" cy="1447800"/>
          </a:xfrm>
        </p:spPr>
        <p:txBody>
          <a:bodyPr>
            <a:normAutofit/>
          </a:bodyPr>
          <a:lstStyle/>
          <a:p>
            <a:pPr algn="ctr"/>
            <a:r>
              <a:rPr lang="en-IN" sz="3600" dirty="0" smtClean="0">
                <a:solidFill>
                  <a:srgbClr val="008000"/>
                </a:solidFill>
              </a:rPr>
              <a:t>KNOWLEDGE SHARING SESSION</a:t>
            </a:r>
            <a:r>
              <a:rPr lang="en-IN" sz="3600" dirty="0">
                <a:solidFill>
                  <a:srgbClr val="008000"/>
                </a:solidFill>
              </a:rPr>
              <a:t/>
            </a:r>
            <a:br>
              <a:rPr lang="en-IN" sz="3600" dirty="0">
                <a:solidFill>
                  <a:srgbClr val="008000"/>
                </a:solidFill>
              </a:rPr>
            </a:br>
            <a:r>
              <a:rPr lang="en-IN" sz="2800" dirty="0" err="1" smtClean="0">
                <a:solidFill>
                  <a:srgbClr val="008000"/>
                </a:solidFill>
              </a:rPr>
              <a:t>Presentaion</a:t>
            </a:r>
            <a:r>
              <a:rPr lang="en-IN" sz="2800" dirty="0" smtClean="0">
                <a:solidFill>
                  <a:srgbClr val="008000"/>
                </a:solidFill>
              </a:rPr>
              <a:t> 1</a:t>
            </a:r>
            <a:endParaRPr lang="en-IN" sz="2800" dirty="0">
              <a:solidFill>
                <a:srgbClr val="008000"/>
              </a:solidFill>
            </a:endParaRPr>
          </a:p>
        </p:txBody>
      </p:sp>
      <p:sp>
        <p:nvSpPr>
          <p:cNvPr id="3" name="Content Placeholder 2"/>
          <p:cNvSpPr>
            <a:spLocks noGrp="1"/>
          </p:cNvSpPr>
          <p:nvPr>
            <p:ph sz="quarter" idx="1"/>
          </p:nvPr>
        </p:nvSpPr>
        <p:spPr>
          <a:xfrm>
            <a:off x="457200" y="2971800"/>
            <a:ext cx="7467600" cy="2514600"/>
          </a:xfrm>
        </p:spPr>
        <p:txBody>
          <a:bodyPr>
            <a:normAutofit lnSpcReduction="10000"/>
          </a:bodyPr>
          <a:lstStyle/>
          <a:p>
            <a:pPr marL="0" indent="0">
              <a:buNone/>
            </a:pPr>
            <a:r>
              <a:rPr lang="en-IN" dirty="0" smtClean="0">
                <a:solidFill>
                  <a:srgbClr val="FF0000"/>
                </a:solidFill>
              </a:rPr>
              <a:t>15</a:t>
            </a:r>
            <a:r>
              <a:rPr lang="en-IN" baseline="30000" dirty="0" smtClean="0">
                <a:solidFill>
                  <a:srgbClr val="FF0000"/>
                </a:solidFill>
              </a:rPr>
              <a:t>TH</a:t>
            </a:r>
            <a:r>
              <a:rPr lang="en-IN" dirty="0" smtClean="0">
                <a:solidFill>
                  <a:srgbClr val="FF0000"/>
                </a:solidFill>
              </a:rPr>
              <a:t> JULY 2016</a:t>
            </a:r>
          </a:p>
          <a:p>
            <a:pPr marL="0" indent="0">
              <a:buNone/>
            </a:pPr>
            <a:r>
              <a:rPr lang="en-IN" dirty="0" smtClean="0">
                <a:solidFill>
                  <a:srgbClr val="FF0000"/>
                </a:solidFill>
              </a:rPr>
              <a:t>CELL  IV</a:t>
            </a:r>
            <a:endParaRPr lang="en-IN" dirty="0">
              <a:solidFill>
                <a:srgbClr val="FF0000"/>
              </a:solidFill>
            </a:endParaRPr>
          </a:p>
          <a:p>
            <a:pPr marL="0" indent="0" algn="r">
              <a:buNone/>
            </a:pPr>
            <a:r>
              <a:rPr lang="en-IN" dirty="0" smtClean="0">
                <a:solidFill>
                  <a:srgbClr val="0070C0"/>
                </a:solidFill>
              </a:rPr>
              <a:t>SHIJI.E.CHANDRAN</a:t>
            </a:r>
          </a:p>
          <a:p>
            <a:pPr marL="0" indent="0" algn="r">
              <a:buNone/>
            </a:pPr>
            <a:r>
              <a:rPr lang="en-IN" dirty="0" smtClean="0">
                <a:solidFill>
                  <a:srgbClr val="0070C0"/>
                </a:solidFill>
              </a:rPr>
              <a:t>N.R.OMANA</a:t>
            </a:r>
            <a:endParaRPr lang="en-IN" dirty="0" smtClean="0">
              <a:solidFill>
                <a:srgbClr val="0070C0"/>
              </a:solidFill>
            </a:endParaRPr>
          </a:p>
          <a:p>
            <a:pPr marL="0" indent="0" algn="r">
              <a:buNone/>
            </a:pPr>
            <a:r>
              <a:rPr lang="en-IN" dirty="0" smtClean="0">
                <a:solidFill>
                  <a:srgbClr val="0070C0"/>
                </a:solidFill>
              </a:rPr>
              <a:t>GREESHMA.P.G</a:t>
            </a:r>
            <a:endParaRPr lang="en-IN" dirty="0" smtClean="0">
              <a:solidFill>
                <a:srgbClr val="0070C0"/>
              </a:solidFill>
            </a:endParaRPr>
          </a:p>
          <a:p>
            <a:pPr marL="0" indent="0" algn="r">
              <a:buNone/>
            </a:pPr>
            <a:r>
              <a:rPr lang="en-IN" dirty="0" smtClean="0">
                <a:solidFill>
                  <a:srgbClr val="0070C0"/>
                </a:solidFill>
              </a:rPr>
              <a:t>BINCY ELIZABETH</a:t>
            </a:r>
            <a:endParaRPr lang="en-IN" dirty="0" smtClean="0">
              <a:solidFill>
                <a:srgbClr val="0070C0"/>
              </a:solidFill>
            </a:endParaRPr>
          </a:p>
        </p:txBody>
      </p:sp>
    </p:spTree>
    <p:extLst>
      <p:ext uri="{BB962C8B-B14F-4D97-AF65-F5344CB8AC3E}">
        <p14:creationId xmlns:p14="http://schemas.microsoft.com/office/powerpoint/2010/main" val="3284996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143000"/>
          </a:xfrm>
        </p:spPr>
        <p:txBody>
          <a:bodyPr>
            <a:normAutofit/>
          </a:bodyPr>
          <a:lstStyle/>
          <a:p>
            <a:r>
              <a:rPr lang="en-US" sz="2800" b="1" dirty="0" smtClean="0">
                <a:solidFill>
                  <a:schemeClr val="tx1"/>
                </a:solidFill>
                <a:latin typeface="Times New Roman" pitchFamily="18" charset="0"/>
                <a:cs typeface="Times New Roman" pitchFamily="18" charset="0"/>
              </a:rPr>
              <a:t>PROJECTS UNDER CONSIDERATION IN GCDA LAND</a:t>
            </a:r>
            <a:endParaRPr lang="en-US" sz="2800" b="1"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447800"/>
            <a:ext cx="7696200" cy="4873752"/>
          </a:xfrm>
        </p:spPr>
        <p:txBody>
          <a:bodyPr>
            <a:normAutofit lnSpcReduction="10000"/>
          </a:bodyPr>
          <a:lstStyle/>
          <a:p>
            <a:endParaRPr lang="en-US" sz="1900" dirty="0" smtClean="0"/>
          </a:p>
          <a:p>
            <a:r>
              <a:rPr lang="en-US" sz="1900" dirty="0" smtClean="0"/>
              <a:t>TETHERED HELIUM BALLOON</a:t>
            </a:r>
          </a:p>
          <a:p>
            <a:endParaRPr lang="en-US" sz="1900" dirty="0" smtClean="0"/>
          </a:p>
          <a:p>
            <a:r>
              <a:rPr lang="en-US" sz="1900" dirty="0" smtClean="0"/>
              <a:t>GATEWAY ARCHES AT LINK ROADS</a:t>
            </a:r>
          </a:p>
          <a:p>
            <a:endParaRPr lang="en-US" sz="1900" dirty="0" smtClean="0"/>
          </a:p>
          <a:p>
            <a:r>
              <a:rPr lang="en-US" sz="1900" dirty="0" smtClean="0"/>
              <a:t>TOURIST BOAT JETTY</a:t>
            </a:r>
          </a:p>
          <a:p>
            <a:endParaRPr lang="en-US" sz="1900" dirty="0" smtClean="0"/>
          </a:p>
          <a:p>
            <a:r>
              <a:rPr lang="en-US" sz="1900" dirty="0" smtClean="0"/>
              <a:t>MARINE DRIVE GROUND BEAUTIFICATION</a:t>
            </a:r>
          </a:p>
          <a:p>
            <a:endParaRPr lang="en-US" sz="1900" dirty="0" smtClean="0"/>
          </a:p>
          <a:p>
            <a:r>
              <a:rPr lang="en-US" sz="1900" dirty="0" smtClean="0"/>
              <a:t>COMMERCIAL COMPLEX AT BUNK AREA</a:t>
            </a:r>
          </a:p>
          <a:p>
            <a:pPr marL="0" indent="0">
              <a:buNone/>
            </a:pPr>
            <a:endParaRPr lang="en-US" sz="1900" dirty="0"/>
          </a:p>
          <a:p>
            <a:r>
              <a:rPr lang="en-US" sz="1900" dirty="0" smtClean="0"/>
              <a:t>TUNNEL MARINE AQUARIUM</a:t>
            </a:r>
          </a:p>
          <a:p>
            <a:pPr marL="0" indent="0">
              <a:buNone/>
            </a:pPr>
            <a:endParaRPr lang="en-US" sz="1900" dirty="0"/>
          </a:p>
          <a:p>
            <a:r>
              <a:rPr lang="en-US" sz="1900" dirty="0">
                <a:solidFill>
                  <a:prstClr val="black"/>
                </a:solidFill>
              </a:rPr>
              <a:t>ROPEWAY</a:t>
            </a:r>
            <a:endParaRPr lang="en-US" sz="19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2209800"/>
            <a:ext cx="7467600" cy="1941007"/>
          </a:xfrm>
        </p:spPr>
        <p:txBody>
          <a:bodyPr numCol="1">
            <a:normAutofit/>
          </a:bodyPr>
          <a:lstStyle/>
          <a:p>
            <a:pPr algn="ctr"/>
            <a:endParaRPr lang="en-US" b="1" dirty="0" smtClean="0"/>
          </a:p>
          <a:p>
            <a:pPr algn="ctr">
              <a:buNone/>
            </a:pPr>
            <a:r>
              <a:rPr lang="en-US" sz="4800" b="1" dirty="0" smtClean="0"/>
              <a:t>THANK YOU</a:t>
            </a:r>
            <a:endParaRPr lang="en-US" sz="48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Marine Drv"/>
          <p:cNvPicPr>
            <a:picLocks noChangeAspect="1" noChangeArrowheads="1"/>
          </p:cNvPicPr>
          <p:nvPr/>
        </p:nvPicPr>
        <p:blipFill>
          <a:blip r:embed="rId2" cstate="print"/>
          <a:srcRect/>
          <a:stretch>
            <a:fillRect/>
          </a:stretch>
        </p:blipFill>
        <p:spPr bwMode="auto">
          <a:xfrm>
            <a:off x="0" y="0"/>
            <a:ext cx="9144000" cy="5399088"/>
          </a:xfrm>
          <a:prstGeom prst="rect">
            <a:avLst/>
          </a:prstGeom>
          <a:noFill/>
          <a:ln w="9525">
            <a:noFill/>
            <a:miter lim="800000"/>
            <a:headEnd/>
            <a:tailEnd/>
          </a:ln>
        </p:spPr>
      </p:pic>
      <p:sp>
        <p:nvSpPr>
          <p:cNvPr id="429058" name="Rectangle 2"/>
          <p:cNvSpPr>
            <a:spLocks noGrp="1" noChangeArrowheads="1"/>
          </p:cNvSpPr>
          <p:nvPr>
            <p:ph type="title"/>
          </p:nvPr>
        </p:nvSpPr>
        <p:spPr>
          <a:xfrm>
            <a:off x="228600" y="0"/>
            <a:ext cx="7239000" cy="594360"/>
          </a:xfrm>
        </p:spPr>
        <p:txBody>
          <a:bodyPr>
            <a:normAutofit/>
          </a:bodyPr>
          <a:lstStyle/>
          <a:p>
            <a:pPr fontAlgn="auto">
              <a:spcAft>
                <a:spcPts val="0"/>
              </a:spcAft>
              <a:defRPr/>
            </a:pPr>
            <a:r>
              <a:rPr lang="en-US" dirty="0" smtClean="0">
                <a:latin typeface="+mn-lt"/>
              </a:rPr>
              <a:t>          </a:t>
            </a:r>
            <a:r>
              <a:rPr lang="en-US" dirty="0" smtClean="0">
                <a:solidFill>
                  <a:schemeClr val="accent5">
                    <a:lumMod val="50000"/>
                  </a:schemeClr>
                </a:solidFill>
                <a:latin typeface="+mn-lt"/>
              </a:rPr>
              <a:t>MARINE DRIVE</a:t>
            </a:r>
          </a:p>
        </p:txBody>
      </p:sp>
      <p:pic>
        <p:nvPicPr>
          <p:cNvPr id="36868" name="Picture 2" descr="C:\Users\dfdd\Pictures\Marine_Drive_Kochi_Night_View_DSW.jpg"/>
          <p:cNvPicPr>
            <a:picLocks noChangeAspect="1" noChangeArrowheads="1"/>
          </p:cNvPicPr>
          <p:nvPr/>
        </p:nvPicPr>
        <p:blipFill>
          <a:blip r:embed="rId3" cstate="print"/>
          <a:srcRect/>
          <a:stretch>
            <a:fillRect/>
          </a:stretch>
        </p:blipFill>
        <p:spPr bwMode="auto">
          <a:xfrm>
            <a:off x="0" y="4800600"/>
            <a:ext cx="9144000" cy="2057400"/>
          </a:xfrm>
          <a:prstGeom prst="rect">
            <a:avLst/>
          </a:prstGeom>
          <a:noFill/>
          <a:ln w="9525">
            <a:noFill/>
            <a:miter lim="800000"/>
            <a:headEnd/>
            <a:tailEnd/>
          </a:ln>
        </p:spPr>
      </p:pic>
      <p:sp>
        <p:nvSpPr>
          <p:cNvPr id="6" name="Slide Number Placeholder 5"/>
          <p:cNvSpPr>
            <a:spLocks noGrp="1"/>
          </p:cNvSpPr>
          <p:nvPr>
            <p:ph type="sldNum" sz="quarter" idx="15"/>
          </p:nvPr>
        </p:nvSpPr>
        <p:spPr/>
        <p:txBody>
          <a:bodyPr/>
          <a:lstStyle/>
          <a:p>
            <a:fld id="{D9422BCC-C4C2-4970-A2BC-3427CF15E3A6}"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1143000"/>
          </a:xfrm>
        </p:spPr>
        <p:txBody>
          <a:bodyPr>
            <a:noAutofit/>
          </a:bodyPr>
          <a:lstStyle/>
          <a:p>
            <a:pPr algn="l"/>
            <a:r>
              <a:rPr lang="en-US" sz="2800" dirty="0" smtClean="0"/>
              <a:t/>
            </a:r>
            <a:br>
              <a:rPr lang="en-US" sz="2800" dirty="0" smtClean="0"/>
            </a:br>
            <a:endParaRPr lang="en-US" sz="2800" dirty="0"/>
          </a:p>
        </p:txBody>
      </p:sp>
      <p:sp>
        <p:nvSpPr>
          <p:cNvPr id="3" name="Content Placeholder 2"/>
          <p:cNvSpPr>
            <a:spLocks noGrp="1"/>
          </p:cNvSpPr>
          <p:nvPr>
            <p:ph sz="quarter" idx="1"/>
          </p:nvPr>
        </p:nvSpPr>
        <p:spPr>
          <a:xfrm>
            <a:off x="533400" y="228600"/>
            <a:ext cx="8229600" cy="2438400"/>
          </a:xfrm>
        </p:spPr>
        <p:txBody>
          <a:bodyPr>
            <a:normAutofit/>
          </a:bodyPr>
          <a:lstStyle/>
          <a:p>
            <a:r>
              <a:rPr lang="en-US" dirty="0" smtClean="0"/>
              <a:t>Until the 1980s, the </a:t>
            </a:r>
            <a:r>
              <a:rPr lang="en-US" dirty="0" err="1" smtClean="0">
                <a:hlinkClick r:id="rId2" tooltip="Shanmugham Road"/>
              </a:rPr>
              <a:t>Shanmugham</a:t>
            </a:r>
            <a:r>
              <a:rPr lang="en-US" dirty="0" smtClean="0">
                <a:hlinkClick r:id="rId2" tooltip="Shanmugham Road"/>
              </a:rPr>
              <a:t> </a:t>
            </a:r>
            <a:r>
              <a:rPr lang="en-US" dirty="0">
                <a:hlinkClick r:id="rId2" tooltip="Shanmugham Road"/>
              </a:rPr>
              <a:t>R</a:t>
            </a:r>
            <a:r>
              <a:rPr lang="en-US" dirty="0" smtClean="0">
                <a:hlinkClick r:id="rId2" tooltip="Shanmugham Road"/>
              </a:rPr>
              <a:t>oad</a:t>
            </a:r>
            <a:r>
              <a:rPr lang="en-US" dirty="0" smtClean="0"/>
              <a:t> was the literal marine drive with the </a:t>
            </a:r>
            <a:r>
              <a:rPr lang="en-US" dirty="0" smtClean="0">
                <a:solidFill>
                  <a:srgbClr val="C00000"/>
                </a:solidFill>
              </a:rPr>
              <a:t>Kochi lake </a:t>
            </a:r>
            <a:r>
              <a:rPr lang="en-US" dirty="0" smtClean="0"/>
              <a:t>and the adjoining </a:t>
            </a:r>
            <a:r>
              <a:rPr lang="en-US" u="sng" dirty="0">
                <a:solidFill>
                  <a:srgbClr val="C00000"/>
                </a:solidFill>
              </a:rPr>
              <a:t>A</a:t>
            </a:r>
            <a:r>
              <a:rPr lang="en-US" u="sng" dirty="0" smtClean="0">
                <a:hlinkClick r:id="rId3" tooltip="Arabian Sea"/>
              </a:rPr>
              <a:t>rabian </a:t>
            </a:r>
            <a:r>
              <a:rPr lang="en-US" u="sng" dirty="0">
                <a:hlinkClick r:id="rId3" tooltip="Arabian Sea"/>
              </a:rPr>
              <a:t>S</a:t>
            </a:r>
            <a:r>
              <a:rPr lang="en-US" u="sng" dirty="0" smtClean="0">
                <a:hlinkClick r:id="rId3" tooltip="Arabian Sea"/>
              </a:rPr>
              <a:t>ea</a:t>
            </a:r>
            <a:r>
              <a:rPr lang="en-US" u="sng" dirty="0" smtClean="0"/>
              <a:t> </a:t>
            </a:r>
            <a:r>
              <a:rPr lang="en-US" dirty="0" smtClean="0"/>
              <a:t>to its west. </a:t>
            </a:r>
          </a:p>
          <a:p>
            <a:endParaRPr lang="en-US" dirty="0" smtClean="0"/>
          </a:p>
          <a:p>
            <a:pPr>
              <a:buNone/>
            </a:pPr>
            <a:endParaRPr lang="en-US" dirty="0"/>
          </a:p>
        </p:txBody>
      </p:sp>
      <p:pic>
        <p:nvPicPr>
          <p:cNvPr id="3075" name="Picture 3"/>
          <p:cNvPicPr>
            <a:picLocks noChangeAspect="1" noChangeArrowheads="1"/>
          </p:cNvPicPr>
          <p:nvPr/>
        </p:nvPicPr>
        <p:blipFill>
          <a:blip r:embed="rId4" cstate="print"/>
          <a:srcRect/>
          <a:stretch>
            <a:fillRect/>
          </a:stretch>
        </p:blipFill>
        <p:spPr bwMode="auto">
          <a:xfrm>
            <a:off x="1295399" y="2057400"/>
            <a:ext cx="6993467" cy="4495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lstStyle/>
          <a:p>
            <a:r>
              <a:rPr lang="en-US" sz="2400" b="1" cap="none" dirty="0" smtClean="0">
                <a:solidFill>
                  <a:schemeClr val="tx1"/>
                </a:solidFill>
                <a:ea typeface="+mn-ea"/>
                <a:cs typeface="+mn-cs"/>
              </a:rPr>
              <a:t>COCHIN MARINE DEVELOPMENT SCHEME</a:t>
            </a:r>
            <a:endParaRPr lang="en-US" b="1" dirty="0">
              <a:solidFill>
                <a:schemeClr val="tx1"/>
              </a:solidFill>
            </a:endParaRPr>
          </a:p>
        </p:txBody>
      </p:sp>
      <p:sp>
        <p:nvSpPr>
          <p:cNvPr id="3" name="Content Placeholder 2"/>
          <p:cNvSpPr>
            <a:spLocks noGrp="1"/>
          </p:cNvSpPr>
          <p:nvPr>
            <p:ph sz="quarter" idx="1"/>
          </p:nvPr>
        </p:nvSpPr>
        <p:spPr>
          <a:xfrm>
            <a:off x="457200" y="914400"/>
            <a:ext cx="7467600" cy="5638800"/>
          </a:xfrm>
        </p:spPr>
        <p:txBody>
          <a:bodyPr>
            <a:normAutofit fontScale="92500"/>
          </a:bodyPr>
          <a:lstStyle/>
          <a:p>
            <a:pPr algn="just"/>
            <a:r>
              <a:rPr lang="en-US" dirty="0" smtClean="0"/>
              <a:t>The present Marine Drive is one of the most significant projects that GCDA has ever undertaken as part of face lift to Kochi.</a:t>
            </a:r>
          </a:p>
          <a:p>
            <a:pPr algn="just"/>
            <a:endParaRPr lang="en-US" dirty="0" smtClean="0"/>
          </a:p>
          <a:p>
            <a:pPr lvl="0" algn="just">
              <a:buClr>
                <a:srgbClr val="FE8637"/>
              </a:buClr>
            </a:pPr>
            <a:r>
              <a:rPr lang="en-US" dirty="0" smtClean="0">
                <a:solidFill>
                  <a:prstClr val="black"/>
                </a:solidFill>
              </a:rPr>
              <a:t>The </a:t>
            </a:r>
            <a:r>
              <a:rPr lang="en-US" dirty="0">
                <a:solidFill>
                  <a:prstClr val="black"/>
                </a:solidFill>
              </a:rPr>
              <a:t>project was taken up by the then Cochin Town Planning Trust, the forerunner of the present </a:t>
            </a:r>
            <a:r>
              <a:rPr lang="en-US" dirty="0" smtClean="0">
                <a:solidFill>
                  <a:prstClr val="black"/>
                </a:solidFill>
              </a:rPr>
              <a:t>GCDA.</a:t>
            </a:r>
          </a:p>
          <a:p>
            <a:pPr lvl="0" algn="just">
              <a:buClr>
                <a:srgbClr val="FE8637"/>
              </a:buClr>
            </a:pPr>
            <a:endParaRPr lang="en-US" dirty="0"/>
          </a:p>
          <a:p>
            <a:pPr algn="just"/>
            <a:r>
              <a:rPr lang="en-US" dirty="0" smtClean="0"/>
              <a:t>The CMDS was a project that focused on the water front development. This scheme includes the land reclaimed from the </a:t>
            </a:r>
            <a:r>
              <a:rPr lang="en-US" dirty="0" err="1" smtClean="0"/>
              <a:t>Vembanad</a:t>
            </a:r>
            <a:r>
              <a:rPr lang="en-US" dirty="0" smtClean="0"/>
              <a:t> Lake during 1980s.</a:t>
            </a:r>
          </a:p>
          <a:p>
            <a:pPr marL="0" indent="0" algn="just">
              <a:buNone/>
            </a:pPr>
            <a:r>
              <a:rPr lang="en-US" dirty="0" smtClean="0"/>
              <a:t> </a:t>
            </a:r>
          </a:p>
          <a:p>
            <a:pPr algn="just"/>
            <a:r>
              <a:rPr lang="en-US" dirty="0" smtClean="0">
                <a:solidFill>
                  <a:prstClr val="black"/>
                </a:solidFill>
              </a:rPr>
              <a:t>The </a:t>
            </a:r>
            <a:r>
              <a:rPr lang="en-US" dirty="0">
                <a:solidFill>
                  <a:prstClr val="black"/>
                </a:solidFill>
              </a:rPr>
              <a:t>scheme area extends from </a:t>
            </a:r>
            <a:r>
              <a:rPr lang="en-US" dirty="0" smtClean="0">
                <a:solidFill>
                  <a:prstClr val="black"/>
                </a:solidFill>
              </a:rPr>
              <a:t>immediate </a:t>
            </a:r>
            <a:r>
              <a:rPr lang="en-US" dirty="0">
                <a:solidFill>
                  <a:prstClr val="black"/>
                </a:solidFill>
              </a:rPr>
              <a:t>north of the Tanker Jetty </a:t>
            </a:r>
            <a:r>
              <a:rPr lang="en-US" dirty="0" err="1">
                <a:solidFill>
                  <a:prstClr val="black"/>
                </a:solidFill>
              </a:rPr>
              <a:t>upto</a:t>
            </a:r>
            <a:r>
              <a:rPr lang="en-US" dirty="0">
                <a:solidFill>
                  <a:prstClr val="black"/>
                </a:solidFill>
              </a:rPr>
              <a:t> Tata canal which is the boundary with </a:t>
            </a:r>
            <a:r>
              <a:rPr lang="en-US" dirty="0" err="1">
                <a:solidFill>
                  <a:prstClr val="black"/>
                </a:solidFill>
              </a:rPr>
              <a:t>Gosree</a:t>
            </a:r>
            <a:r>
              <a:rPr lang="en-US" dirty="0">
                <a:solidFill>
                  <a:prstClr val="black"/>
                </a:solidFill>
              </a:rPr>
              <a:t> Island Development Authority land. </a:t>
            </a:r>
          </a:p>
          <a:p>
            <a:pPr algn="just"/>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1066800"/>
            <a:ext cx="7467600" cy="5562600"/>
          </a:xfrm>
        </p:spPr>
        <p:txBody>
          <a:bodyPr>
            <a:normAutofit fontScale="92500"/>
          </a:bodyPr>
          <a:lstStyle/>
          <a:p>
            <a:pPr algn="just"/>
            <a:r>
              <a:rPr lang="en-US" dirty="0" smtClean="0"/>
              <a:t>The </a:t>
            </a:r>
            <a:r>
              <a:rPr lang="en-US" dirty="0" smtClean="0"/>
              <a:t>total land of 36.68 acres was </a:t>
            </a:r>
            <a:r>
              <a:rPr lang="en-US" dirty="0" smtClean="0"/>
              <a:t>reclaimed in two stages- an area of </a:t>
            </a:r>
            <a:r>
              <a:rPr lang="en-US" dirty="0" smtClean="0"/>
              <a:t>19.44</a:t>
            </a:r>
            <a:r>
              <a:rPr lang="en-US" dirty="0" smtClean="0">
                <a:solidFill>
                  <a:srgbClr val="FF0000"/>
                </a:solidFill>
              </a:rPr>
              <a:t> </a:t>
            </a:r>
            <a:r>
              <a:rPr lang="en-US" dirty="0" smtClean="0">
                <a:solidFill>
                  <a:prstClr val="black"/>
                </a:solidFill>
              </a:rPr>
              <a:t>acres </a:t>
            </a:r>
            <a:r>
              <a:rPr lang="en-US" dirty="0" smtClean="0"/>
              <a:t>South of Railway Canal  in 1970s and 19.24 acres North of Railway canal afterwards.</a:t>
            </a:r>
          </a:p>
          <a:p>
            <a:pPr algn="just"/>
            <a:endParaRPr lang="en-US" dirty="0" smtClean="0"/>
          </a:p>
          <a:p>
            <a:pPr lvl="0" algn="just">
              <a:buClr>
                <a:srgbClr val="FE8637"/>
              </a:buClr>
            </a:pPr>
            <a:r>
              <a:rPr lang="en-US" dirty="0" smtClean="0">
                <a:solidFill>
                  <a:prstClr val="black"/>
                </a:solidFill>
              </a:rPr>
              <a:t>Sri </a:t>
            </a:r>
            <a:r>
              <a:rPr lang="en-US" dirty="0" err="1" smtClean="0">
                <a:solidFill>
                  <a:prstClr val="black"/>
                </a:solidFill>
              </a:rPr>
              <a:t>Kuldip</a:t>
            </a:r>
            <a:r>
              <a:rPr lang="en-US" dirty="0" smtClean="0">
                <a:solidFill>
                  <a:prstClr val="black"/>
                </a:solidFill>
              </a:rPr>
              <a:t> </a:t>
            </a:r>
            <a:r>
              <a:rPr lang="en-US" dirty="0">
                <a:solidFill>
                  <a:prstClr val="black"/>
                </a:solidFill>
              </a:rPr>
              <a:t>Singh from New Delhi was appointed as the Consultant Architect for the </a:t>
            </a:r>
            <a:r>
              <a:rPr lang="en-US" dirty="0" smtClean="0">
                <a:solidFill>
                  <a:prstClr val="black"/>
                </a:solidFill>
              </a:rPr>
              <a:t>scheme during 1984 and </a:t>
            </a:r>
            <a:r>
              <a:rPr lang="en-US" dirty="0">
                <a:solidFill>
                  <a:prstClr val="black"/>
                </a:solidFill>
              </a:rPr>
              <a:t>prepared a master plan for </a:t>
            </a:r>
            <a:r>
              <a:rPr lang="en-US" dirty="0" smtClean="0">
                <a:solidFill>
                  <a:prstClr val="black"/>
                </a:solidFill>
              </a:rPr>
              <a:t>the first stage </a:t>
            </a:r>
            <a:r>
              <a:rPr lang="en-US" dirty="0" err="1" smtClean="0">
                <a:solidFill>
                  <a:prstClr val="black"/>
                </a:solidFill>
              </a:rPr>
              <a:t>upto</a:t>
            </a:r>
            <a:r>
              <a:rPr lang="en-US" dirty="0" smtClean="0">
                <a:solidFill>
                  <a:prstClr val="black"/>
                </a:solidFill>
              </a:rPr>
              <a:t> the railway canal, utilizing </a:t>
            </a:r>
            <a:r>
              <a:rPr lang="en-US" dirty="0">
                <a:solidFill>
                  <a:prstClr val="black"/>
                </a:solidFill>
              </a:rPr>
              <a:t>the area keeping provision for maximum public utility</a:t>
            </a:r>
            <a:r>
              <a:rPr lang="en-US" dirty="0" smtClean="0">
                <a:solidFill>
                  <a:prstClr val="black"/>
                </a:solidFill>
              </a:rPr>
              <a:t>.</a:t>
            </a:r>
          </a:p>
          <a:p>
            <a:pPr lvl="0" algn="just">
              <a:buClr>
                <a:srgbClr val="FE8637"/>
              </a:buClr>
            </a:pPr>
            <a:endParaRPr lang="en-US" dirty="0">
              <a:solidFill>
                <a:prstClr val="black"/>
              </a:solidFill>
            </a:endParaRPr>
          </a:p>
          <a:p>
            <a:pPr algn="just"/>
            <a:r>
              <a:rPr lang="en-US" dirty="0" smtClean="0"/>
              <a:t>The Government approved the scheme prepared by him as per GO (</a:t>
            </a:r>
            <a:r>
              <a:rPr lang="en-US" dirty="0" err="1" smtClean="0"/>
              <a:t>Rt</a:t>
            </a:r>
            <a:r>
              <a:rPr lang="en-US" dirty="0" smtClean="0"/>
              <a:t>) No. 3790/ LA&amp;SWD </a:t>
            </a:r>
            <a:r>
              <a:rPr lang="en-US" dirty="0" err="1" smtClean="0"/>
              <a:t>dt</a:t>
            </a:r>
            <a:r>
              <a:rPr lang="en-US" dirty="0" smtClean="0"/>
              <a:t> 26/11/79. As per that the total FAR was 1.5. </a:t>
            </a:r>
            <a:r>
              <a:rPr lang="en-IN" dirty="0" smtClean="0">
                <a:solidFill>
                  <a:prstClr val="black"/>
                </a:solidFill>
              </a:rPr>
              <a:t>As per this </a:t>
            </a:r>
            <a:r>
              <a:rPr lang="en-IN" dirty="0">
                <a:solidFill>
                  <a:prstClr val="black"/>
                </a:solidFill>
              </a:rPr>
              <a:t>it was planned to construct all the buildings by GCDA itself.</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73240"/>
            <a:ext cx="7467600" cy="5727560"/>
          </a:xfrm>
        </p:spPr>
        <p:txBody>
          <a:bodyPr>
            <a:normAutofit fontScale="92500" lnSpcReduction="20000"/>
          </a:bodyPr>
          <a:lstStyle/>
          <a:p>
            <a:pPr algn="just"/>
            <a:r>
              <a:rPr lang="en-IN" dirty="0" smtClean="0"/>
              <a:t>During 1992, GCDA to retrieve from the acute financial situation, it was decided to go for privatisation and </a:t>
            </a:r>
            <a:r>
              <a:rPr lang="en-IN" dirty="0" smtClean="0">
                <a:solidFill>
                  <a:prstClr val="black"/>
                </a:solidFill>
              </a:rPr>
              <a:t>started selling plots for constructing buildings according to the control drawings supplied by the Authority. </a:t>
            </a:r>
          </a:p>
          <a:p>
            <a:pPr algn="just"/>
            <a:endParaRPr lang="en-IN" dirty="0" smtClean="0">
              <a:solidFill>
                <a:prstClr val="black"/>
              </a:solidFill>
            </a:endParaRPr>
          </a:p>
          <a:p>
            <a:pPr algn="just"/>
            <a:r>
              <a:rPr lang="en-IN" dirty="0" smtClean="0"/>
              <a:t>While redesigning the scheme as requested, the area of 5.12 acres in front of the Police Camp and Offices were kept as free open area and FAR in the remaining plots was increased marginally. The revised scheme works out a total FAR of 1.26.</a:t>
            </a:r>
          </a:p>
          <a:p>
            <a:pPr algn="just"/>
            <a:endParaRPr lang="en-IN" dirty="0" smtClean="0"/>
          </a:p>
          <a:p>
            <a:pPr algn="just"/>
            <a:r>
              <a:rPr lang="en-IN" dirty="0" smtClean="0"/>
              <a:t>Subsequent to the completion of reclamation of second stage, the scheme was again revised. </a:t>
            </a:r>
            <a:r>
              <a:rPr lang="en-US" dirty="0" smtClean="0">
                <a:solidFill>
                  <a:prstClr val="black"/>
                </a:solidFill>
              </a:rPr>
              <a:t>Later </a:t>
            </a:r>
            <a:r>
              <a:rPr lang="en-US" dirty="0">
                <a:solidFill>
                  <a:prstClr val="black"/>
                </a:solidFill>
              </a:rPr>
              <a:t>the scheme revised for the total area was approved by the Government as per GO (</a:t>
            </a:r>
            <a:r>
              <a:rPr lang="en-US" dirty="0" err="1">
                <a:solidFill>
                  <a:prstClr val="black"/>
                </a:solidFill>
              </a:rPr>
              <a:t>Rt</a:t>
            </a:r>
            <a:r>
              <a:rPr lang="en-US" dirty="0">
                <a:solidFill>
                  <a:prstClr val="black"/>
                </a:solidFill>
              </a:rPr>
              <a:t>) No.188/ 2000/ LSGD </a:t>
            </a:r>
            <a:r>
              <a:rPr lang="en-US" dirty="0" err="1">
                <a:solidFill>
                  <a:prstClr val="black"/>
                </a:solidFill>
              </a:rPr>
              <a:t>dt</a:t>
            </a:r>
            <a:r>
              <a:rPr lang="en-US" dirty="0">
                <a:solidFill>
                  <a:prstClr val="black"/>
                </a:solidFill>
              </a:rPr>
              <a:t> 13/1/2000. </a:t>
            </a:r>
            <a:r>
              <a:rPr lang="en-US" dirty="0" smtClean="0">
                <a:solidFill>
                  <a:prstClr val="black"/>
                </a:solidFill>
              </a:rPr>
              <a:t>In this this the Global FAR for the entire project area was limited to 1.70.</a:t>
            </a:r>
            <a:endParaRPr lang="en-US" dirty="0">
              <a:solidFill>
                <a:prstClr val="black"/>
              </a:solidFill>
            </a:endParaRPr>
          </a:p>
          <a:p>
            <a:pPr algn="just"/>
            <a:endParaRPr lang="en-IN" dirty="0" smtClean="0"/>
          </a:p>
          <a:p>
            <a:pPr algn="just"/>
            <a:endParaRPr lang="en-IN" dirty="0"/>
          </a:p>
        </p:txBody>
      </p:sp>
    </p:spTree>
    <p:extLst>
      <p:ext uri="{BB962C8B-B14F-4D97-AF65-F5344CB8AC3E}">
        <p14:creationId xmlns:p14="http://schemas.microsoft.com/office/powerpoint/2010/main" val="93151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467600" cy="838200"/>
          </a:xfrm>
        </p:spPr>
        <p:txBody>
          <a:bodyPr/>
          <a:lstStyle/>
          <a:p>
            <a:r>
              <a:rPr lang="en-US" b="1" dirty="0">
                <a:solidFill>
                  <a:schemeClr val="tx1"/>
                </a:solidFill>
              </a:rPr>
              <a:t>Unique Feature of the Scheme</a:t>
            </a:r>
            <a:endParaRPr lang="en-IN" b="1" dirty="0">
              <a:solidFill>
                <a:schemeClr val="tx1"/>
              </a:solidFill>
            </a:endParaRPr>
          </a:p>
        </p:txBody>
      </p:sp>
      <p:sp>
        <p:nvSpPr>
          <p:cNvPr id="3" name="Content Placeholder 2"/>
          <p:cNvSpPr>
            <a:spLocks noGrp="1"/>
          </p:cNvSpPr>
          <p:nvPr>
            <p:ph sz="quarter" idx="1"/>
          </p:nvPr>
        </p:nvSpPr>
        <p:spPr>
          <a:xfrm>
            <a:off x="457200" y="1295400"/>
            <a:ext cx="7467600" cy="4648200"/>
          </a:xfrm>
        </p:spPr>
        <p:txBody>
          <a:bodyPr>
            <a:normAutofit fontScale="92500" lnSpcReduction="10000"/>
          </a:bodyPr>
          <a:lstStyle/>
          <a:p>
            <a:pPr lvl="0" algn="just">
              <a:buClr>
                <a:srgbClr val="FE8637"/>
              </a:buClr>
            </a:pPr>
            <a:r>
              <a:rPr lang="en-US" dirty="0">
                <a:solidFill>
                  <a:prstClr val="black"/>
                </a:solidFill>
              </a:rPr>
              <a:t>The unique aspect of the scheme is the concept of </a:t>
            </a:r>
            <a:r>
              <a:rPr lang="en-US" b="1" dirty="0" smtClean="0">
                <a:solidFill>
                  <a:prstClr val="black"/>
                </a:solidFill>
              </a:rPr>
              <a:t>GLOBAL </a:t>
            </a:r>
            <a:r>
              <a:rPr lang="en-US" b="1" dirty="0">
                <a:solidFill>
                  <a:prstClr val="black"/>
                </a:solidFill>
              </a:rPr>
              <a:t>FAR</a:t>
            </a:r>
            <a:r>
              <a:rPr lang="en-US" dirty="0">
                <a:solidFill>
                  <a:prstClr val="black"/>
                </a:solidFill>
              </a:rPr>
              <a:t>, and is fixed as 1.7 by the Government. (as per GO (</a:t>
            </a:r>
            <a:r>
              <a:rPr lang="en-US" dirty="0" err="1">
                <a:solidFill>
                  <a:prstClr val="black"/>
                </a:solidFill>
              </a:rPr>
              <a:t>Rt</a:t>
            </a:r>
            <a:r>
              <a:rPr lang="en-US" dirty="0">
                <a:solidFill>
                  <a:prstClr val="black"/>
                </a:solidFill>
              </a:rPr>
              <a:t>) No.188/ 2000/ LSGD </a:t>
            </a:r>
            <a:r>
              <a:rPr lang="en-US" dirty="0" err="1">
                <a:solidFill>
                  <a:prstClr val="black"/>
                </a:solidFill>
              </a:rPr>
              <a:t>dt</a:t>
            </a:r>
            <a:r>
              <a:rPr lang="en-US" dirty="0">
                <a:solidFill>
                  <a:prstClr val="black"/>
                </a:solidFill>
              </a:rPr>
              <a:t> 13/1/2000. </a:t>
            </a:r>
            <a:r>
              <a:rPr lang="en-US" dirty="0" smtClean="0">
                <a:solidFill>
                  <a:prstClr val="black"/>
                </a:solidFill>
              </a:rPr>
              <a:t>)</a:t>
            </a:r>
          </a:p>
          <a:p>
            <a:pPr lvl="0" algn="just">
              <a:buClr>
                <a:srgbClr val="FE8637"/>
              </a:buClr>
            </a:pPr>
            <a:endParaRPr lang="en-US" dirty="0">
              <a:solidFill>
                <a:prstClr val="black"/>
              </a:solidFill>
            </a:endParaRPr>
          </a:p>
          <a:p>
            <a:pPr lvl="0" algn="just">
              <a:buClr>
                <a:srgbClr val="FE8637"/>
              </a:buClr>
            </a:pPr>
            <a:r>
              <a:rPr lang="en-US" dirty="0">
                <a:solidFill>
                  <a:prstClr val="black"/>
                </a:solidFill>
              </a:rPr>
              <a:t>That is the ratio of the total built-up area to the whole scheme area as a unit is limited to 1.7</a:t>
            </a:r>
            <a:r>
              <a:rPr lang="en-US" dirty="0" smtClean="0">
                <a:solidFill>
                  <a:prstClr val="black"/>
                </a:solidFill>
              </a:rPr>
              <a:t>.</a:t>
            </a:r>
          </a:p>
          <a:p>
            <a:pPr lvl="0" algn="just">
              <a:buClr>
                <a:srgbClr val="FE8637"/>
              </a:buClr>
            </a:pPr>
            <a:endParaRPr lang="en-IN" dirty="0" smtClean="0">
              <a:solidFill>
                <a:prstClr val="black"/>
              </a:solidFill>
            </a:endParaRPr>
          </a:p>
          <a:p>
            <a:pPr lvl="0" algn="just">
              <a:buClr>
                <a:srgbClr val="FE8637"/>
              </a:buClr>
            </a:pPr>
            <a:r>
              <a:rPr lang="en-IN" dirty="0" smtClean="0">
                <a:solidFill>
                  <a:prstClr val="black"/>
                </a:solidFill>
              </a:rPr>
              <a:t>Hence</a:t>
            </a:r>
            <a:r>
              <a:rPr lang="en-IN" dirty="0">
                <a:solidFill>
                  <a:prstClr val="black"/>
                </a:solidFill>
              </a:rPr>
              <a:t> </a:t>
            </a:r>
            <a:r>
              <a:rPr lang="en-IN" dirty="0" smtClean="0">
                <a:solidFill>
                  <a:prstClr val="black"/>
                </a:solidFill>
              </a:rPr>
              <a:t>creation of </a:t>
            </a:r>
            <a:r>
              <a:rPr lang="en-IN" dirty="0">
                <a:solidFill>
                  <a:prstClr val="black"/>
                </a:solidFill>
              </a:rPr>
              <a:t>more </a:t>
            </a:r>
            <a:r>
              <a:rPr lang="en-IN" dirty="0" smtClean="0">
                <a:solidFill>
                  <a:prstClr val="black"/>
                </a:solidFill>
              </a:rPr>
              <a:t>open space was made possible by increasing the permissible FAR of the developable plots.</a:t>
            </a:r>
          </a:p>
          <a:p>
            <a:pPr lvl="0" algn="just">
              <a:buClr>
                <a:srgbClr val="FE8637"/>
              </a:buClr>
            </a:pPr>
            <a:endParaRPr lang="en-IN" dirty="0" smtClean="0">
              <a:solidFill>
                <a:prstClr val="black"/>
              </a:solidFill>
            </a:endParaRPr>
          </a:p>
          <a:p>
            <a:pPr lvl="0" algn="just">
              <a:buClr>
                <a:srgbClr val="FE8637"/>
              </a:buClr>
            </a:pPr>
            <a:r>
              <a:rPr lang="en-IN" dirty="0" smtClean="0">
                <a:solidFill>
                  <a:prstClr val="black"/>
                </a:solidFill>
              </a:rPr>
              <a:t>The total FAR utilised so far is calculated as 1.17</a:t>
            </a:r>
            <a:endParaRPr lang="en-IN" dirty="0">
              <a:solidFill>
                <a:prstClr val="black"/>
              </a:solidFill>
            </a:endParaRPr>
          </a:p>
          <a:p>
            <a:pPr marL="0" lvl="0" indent="0" algn="just">
              <a:buClr>
                <a:srgbClr val="FE8637"/>
              </a:buClr>
              <a:buNone/>
            </a:pPr>
            <a:endParaRPr lang="en-IN" dirty="0"/>
          </a:p>
        </p:txBody>
      </p:sp>
    </p:spTree>
    <p:extLst>
      <p:ext uri="{BB962C8B-B14F-4D97-AF65-F5344CB8AC3E}">
        <p14:creationId xmlns:p14="http://schemas.microsoft.com/office/powerpoint/2010/main" val="89352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b="1" dirty="0" smtClean="0">
                <a:solidFill>
                  <a:schemeClr val="tx1"/>
                </a:solidFill>
              </a:rPr>
              <a:t>Proposals and Achievements</a:t>
            </a:r>
            <a:endParaRPr lang="en-US" b="1" dirty="0">
              <a:solidFill>
                <a:schemeClr val="tx1"/>
              </a:solidFill>
            </a:endParaRPr>
          </a:p>
        </p:txBody>
      </p:sp>
      <p:sp>
        <p:nvSpPr>
          <p:cNvPr id="3" name="Content Placeholder 2"/>
          <p:cNvSpPr>
            <a:spLocks noGrp="1"/>
          </p:cNvSpPr>
          <p:nvPr>
            <p:ph sz="quarter" idx="1"/>
          </p:nvPr>
        </p:nvSpPr>
        <p:spPr>
          <a:xfrm>
            <a:off x="457200" y="838200"/>
            <a:ext cx="7467600" cy="5572648"/>
          </a:xfrm>
        </p:spPr>
        <p:txBody>
          <a:bodyPr>
            <a:normAutofit fontScale="40000" lnSpcReduction="20000"/>
          </a:bodyPr>
          <a:lstStyle/>
          <a:p>
            <a:pPr algn="just"/>
            <a:endParaRPr lang="en-US" dirty="0" smtClean="0"/>
          </a:p>
          <a:p>
            <a:pPr algn="just"/>
            <a:r>
              <a:rPr lang="en-US" sz="5500" dirty="0" smtClean="0"/>
              <a:t>Development and extension of </a:t>
            </a:r>
            <a:r>
              <a:rPr lang="en-US" sz="5500" dirty="0" err="1" smtClean="0"/>
              <a:t>Rajendra</a:t>
            </a:r>
            <a:r>
              <a:rPr lang="en-US" sz="5500" dirty="0" smtClean="0"/>
              <a:t> </a:t>
            </a:r>
            <a:r>
              <a:rPr lang="en-US" sz="5500" dirty="0" err="1" smtClean="0"/>
              <a:t>Maidan</a:t>
            </a:r>
            <a:r>
              <a:rPr lang="en-US" sz="5500" dirty="0" smtClean="0"/>
              <a:t>, </a:t>
            </a:r>
            <a:r>
              <a:rPr lang="en-US" sz="5500" dirty="0" err="1" smtClean="0"/>
              <a:t>Childrens</a:t>
            </a:r>
            <a:r>
              <a:rPr lang="en-US" sz="5500" dirty="0" smtClean="0"/>
              <a:t> Park, </a:t>
            </a:r>
            <a:r>
              <a:rPr lang="en-US" sz="5500" dirty="0" err="1" smtClean="0"/>
              <a:t>Subhash</a:t>
            </a:r>
            <a:r>
              <a:rPr lang="en-US" sz="5500" dirty="0" smtClean="0"/>
              <a:t> Park, Marine Drive Ground, Ferry stations were done.</a:t>
            </a:r>
          </a:p>
          <a:p>
            <a:pPr algn="just"/>
            <a:endParaRPr lang="en-US" sz="5500" dirty="0" smtClean="0"/>
          </a:p>
          <a:p>
            <a:pPr algn="just"/>
            <a:r>
              <a:rPr lang="en-US" sz="5500" dirty="0" smtClean="0"/>
              <a:t>The much popular Walkway with three attracting bridges crossing </a:t>
            </a:r>
            <a:r>
              <a:rPr lang="en-US" sz="5500" dirty="0" err="1" smtClean="0"/>
              <a:t>Mullassery</a:t>
            </a:r>
            <a:r>
              <a:rPr lang="en-US" sz="5500" dirty="0" smtClean="0"/>
              <a:t> Canal, Market Canal and Railway Canal viz., CHEENAVALAPPALAM, MAZHAVILPPALAM and KETTUVALLAPPALAM were made possible through this scheme </a:t>
            </a:r>
          </a:p>
          <a:p>
            <a:pPr algn="just"/>
            <a:endParaRPr lang="en-US" sz="5500" dirty="0" smtClean="0"/>
          </a:p>
          <a:p>
            <a:pPr algn="just"/>
            <a:r>
              <a:rPr lang="en-US" sz="5500" dirty="0" smtClean="0"/>
              <a:t>Due to the above developments this area became a notable tourist place.</a:t>
            </a:r>
          </a:p>
          <a:p>
            <a:pPr algn="just"/>
            <a:endParaRPr lang="en-US" sz="5500" dirty="0" smtClean="0"/>
          </a:p>
          <a:p>
            <a:pPr algn="just"/>
            <a:r>
              <a:rPr lang="en-US" sz="5500" dirty="0" smtClean="0"/>
              <a:t> Rest of the land was earmarked for commercial and residential uses. </a:t>
            </a:r>
            <a:r>
              <a:rPr lang="en-US" sz="5500" dirty="0" smtClean="0"/>
              <a:t>In the commercial area, a service road of minimum 8m width adjacent to </a:t>
            </a:r>
            <a:r>
              <a:rPr lang="en-US" sz="5500" dirty="0" err="1" smtClean="0"/>
              <a:t>Shanmugham</a:t>
            </a:r>
            <a:r>
              <a:rPr lang="en-US" sz="5500" dirty="0" smtClean="0"/>
              <a:t> Road is provided. </a:t>
            </a:r>
            <a:endParaRPr lang="en-US" sz="5500"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641</TotalTime>
  <Words>918</Words>
  <Application>Microsoft Office PowerPoint</Application>
  <PresentationFormat>On-screen Show (4:3)</PresentationFormat>
  <Paragraphs>128</Paragraphs>
  <Slides>21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Oriel</vt:lpstr>
      <vt:lpstr>AutoCAD Drawing</vt:lpstr>
      <vt:lpstr>CMDS- the prestigious project of GCDA</vt:lpstr>
      <vt:lpstr>KNOWLEDGE SHARING SESSION Presentaion 1</vt:lpstr>
      <vt:lpstr>          MARINE DRIVE</vt:lpstr>
      <vt:lpstr> </vt:lpstr>
      <vt:lpstr>COCHIN MARINE DEVELOPMENT SCHEME</vt:lpstr>
      <vt:lpstr>PowerPoint Presentation</vt:lpstr>
      <vt:lpstr>PowerPoint Presentation</vt:lpstr>
      <vt:lpstr>Unique Feature of the Scheme</vt:lpstr>
      <vt:lpstr>Proposals and Achievements</vt:lpstr>
      <vt:lpstr>Salient Features</vt:lpstr>
      <vt:lpstr>CMDS- Master Plan</vt:lpstr>
      <vt:lpstr>PowerPoint Presentation</vt:lpstr>
      <vt:lpstr>Present Scenario</vt:lpstr>
      <vt:lpstr>Plot Owner Details</vt:lpstr>
      <vt:lpstr>PowerPoint Presentation</vt:lpstr>
      <vt:lpstr>NOW</vt:lpstr>
      <vt:lpstr>then</vt:lpstr>
      <vt:lpstr>PowerPoint Presentation</vt:lpstr>
      <vt:lpstr>PowerPoint Presentation</vt:lpstr>
      <vt:lpstr>PROJECTS UNDER CONSIDERATION IN GCDA LAND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2016-06-30T06:11:47Z</dcterms:created>
  <dcterms:modified xsi:type="dcterms:W3CDTF">2016-07-15T05:52:32Z</dcterms:modified>
</cp:coreProperties>
</file>